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270" r:id="rId6"/>
    <p:sldId id="273" r:id="rId7"/>
    <p:sldId id="282" r:id="rId8"/>
    <p:sldId id="274" r:id="rId9"/>
    <p:sldId id="283" r:id="rId10"/>
    <p:sldId id="284" r:id="rId11"/>
    <p:sldId id="275" r:id="rId12"/>
    <p:sldId id="285" r:id="rId13"/>
    <p:sldId id="286" r:id="rId14"/>
    <p:sldId id="276" r:id="rId15"/>
    <p:sldId id="278" r:id="rId16"/>
    <p:sldId id="279" r:id="rId17"/>
    <p:sldId id="287" r:id="rId18"/>
    <p:sldId id="288" r:id="rId19"/>
    <p:sldId id="280" r:id="rId20"/>
    <p:sldId id="281" r:id="rId21"/>
    <p:sldId id="289"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96"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11/11/2024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11/11/2024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11/11/2024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11/11/2024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11/11/2024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11/11/2024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11/11/2024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11/11/2024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11/11/2024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11/11/2024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a:normAutofit/>
          </a:bodyPr>
          <a:lstStyle/>
          <a:p>
            <a:r>
              <a:rPr lang="en-US" sz="8000" dirty="0"/>
              <a:t>Machine Learning clustering</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021498"/>
          </a:xfrm>
        </p:spPr>
        <p:txBody>
          <a:bodyPr>
            <a:normAutofit/>
          </a:bodyPr>
          <a:lstStyle/>
          <a:p>
            <a:r>
              <a:rPr lang="en-US" sz="2400" dirty="0">
                <a:solidFill>
                  <a:schemeClr val="tx1">
                    <a:lumMod val="85000"/>
                    <a:lumOff val="15000"/>
                  </a:schemeClr>
                </a:solidFill>
              </a:rPr>
              <a:t>SENTHILKUMAR T H</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018DA1-0CAE-5FA2-1A07-45E3EFAF0937}"/>
              </a:ext>
            </a:extLst>
          </p:cNvPr>
          <p:cNvSpPr txBox="1"/>
          <p:nvPr/>
        </p:nvSpPr>
        <p:spPr>
          <a:xfrm>
            <a:off x="663387" y="384593"/>
            <a:ext cx="9260541" cy="369332"/>
          </a:xfrm>
          <a:prstGeom prst="rect">
            <a:avLst/>
          </a:prstGeom>
          <a:noFill/>
        </p:spPr>
        <p:txBody>
          <a:bodyPr wrap="square">
            <a:spAutoFit/>
          </a:bodyPr>
          <a:lstStyle/>
          <a:p>
            <a:r>
              <a:rPr lang="en-US" b="1" u="sng" dirty="0">
                <a:latin typeface="+mj-lt"/>
              </a:rPr>
              <a:t>Advantages and Disadvantages of Mean Shift Clustering</a:t>
            </a:r>
            <a:endParaRPr lang="en-IN" b="1" u="sng" dirty="0">
              <a:latin typeface="+mj-lt"/>
            </a:endParaRPr>
          </a:p>
        </p:txBody>
      </p:sp>
      <p:sp>
        <p:nvSpPr>
          <p:cNvPr id="6" name="TextBox 5">
            <a:extLst>
              <a:ext uri="{FF2B5EF4-FFF2-40B4-BE49-F238E27FC236}">
                <a16:creationId xmlns:a16="http://schemas.microsoft.com/office/drawing/2014/main" id="{A1711DB8-B520-8ED9-2B38-9018DD26F0DE}"/>
              </a:ext>
            </a:extLst>
          </p:cNvPr>
          <p:cNvSpPr txBox="1"/>
          <p:nvPr/>
        </p:nvSpPr>
        <p:spPr>
          <a:xfrm>
            <a:off x="663388" y="1053424"/>
            <a:ext cx="10049436" cy="4247317"/>
          </a:xfrm>
          <a:prstGeom prst="rect">
            <a:avLst/>
          </a:prstGeom>
          <a:noFill/>
        </p:spPr>
        <p:txBody>
          <a:bodyPr wrap="square">
            <a:spAutoFit/>
          </a:bodyPr>
          <a:lstStyle/>
          <a:p>
            <a:r>
              <a:rPr lang="en-US" b="1" u="sng" dirty="0">
                <a:latin typeface="+mj-lt"/>
              </a:rPr>
              <a:t>Advantages</a:t>
            </a:r>
          </a:p>
          <a:p>
            <a:pPr marL="285750" indent="-285750">
              <a:buFont typeface="Wingdings" panose="05000000000000000000" pitchFamily="2" charset="2"/>
              <a:buChar char="v"/>
            </a:pPr>
            <a:r>
              <a:rPr lang="en-US" dirty="0">
                <a:latin typeface="+mj-lt"/>
              </a:rPr>
              <a:t>It does not need to make any model assumption as like in K-means or Gaussian mixture. </a:t>
            </a:r>
          </a:p>
          <a:p>
            <a:pPr marL="285750" indent="-285750">
              <a:buFont typeface="Wingdings" panose="05000000000000000000" pitchFamily="2" charset="2"/>
              <a:buChar char="v"/>
            </a:pPr>
            <a:r>
              <a:rPr lang="en-US" dirty="0">
                <a:latin typeface="+mj-lt"/>
              </a:rPr>
              <a:t>It can also model the complex clusters which have nonconvex shape. </a:t>
            </a:r>
          </a:p>
          <a:p>
            <a:pPr marL="285750" indent="-285750">
              <a:buFont typeface="Wingdings" panose="05000000000000000000" pitchFamily="2" charset="2"/>
              <a:buChar char="v"/>
            </a:pPr>
            <a:r>
              <a:rPr lang="en-US" dirty="0">
                <a:latin typeface="+mj-lt"/>
              </a:rPr>
              <a:t>It only needs one parameter named bandwidth which automatically determines the number of clusters. </a:t>
            </a:r>
          </a:p>
          <a:p>
            <a:pPr marL="285750" indent="-285750">
              <a:buFont typeface="Wingdings" panose="05000000000000000000" pitchFamily="2" charset="2"/>
              <a:buChar char="v"/>
            </a:pPr>
            <a:r>
              <a:rPr lang="en-US" dirty="0">
                <a:latin typeface="+mj-lt"/>
              </a:rPr>
              <a:t>There is no issue of local minima as like in K-means. </a:t>
            </a:r>
          </a:p>
          <a:p>
            <a:pPr marL="285750" indent="-285750">
              <a:buFont typeface="Wingdings" panose="05000000000000000000" pitchFamily="2" charset="2"/>
              <a:buChar char="v"/>
            </a:pPr>
            <a:r>
              <a:rPr lang="en-US" dirty="0">
                <a:latin typeface="+mj-lt"/>
              </a:rPr>
              <a:t>No problem generated from outliers. </a:t>
            </a:r>
          </a:p>
          <a:p>
            <a:endParaRPr lang="en-US" dirty="0">
              <a:latin typeface="+mj-lt"/>
            </a:endParaRPr>
          </a:p>
          <a:p>
            <a:r>
              <a:rPr lang="en-US" b="1" u="sng" dirty="0">
                <a:latin typeface="+mj-lt"/>
              </a:rPr>
              <a:t>Disadvantages</a:t>
            </a:r>
          </a:p>
          <a:p>
            <a:pPr marL="285750" indent="-285750">
              <a:buFont typeface="Wingdings" panose="05000000000000000000" pitchFamily="2" charset="2"/>
              <a:buChar char="v"/>
            </a:pPr>
            <a:r>
              <a:rPr lang="en-US" dirty="0">
                <a:latin typeface="+mj-lt"/>
              </a:rPr>
              <a:t>Mean-shift algorithm does not work well in case of high dimension, where number of clusters changes abruptly. </a:t>
            </a:r>
          </a:p>
          <a:p>
            <a:pPr marL="285750" indent="-285750">
              <a:buFont typeface="Wingdings" panose="05000000000000000000" pitchFamily="2" charset="2"/>
              <a:buChar char="v"/>
            </a:pPr>
            <a:r>
              <a:rPr lang="en-US" dirty="0">
                <a:latin typeface="+mj-lt"/>
              </a:rPr>
              <a:t>We do not have any direct control on the number of clusters but in some applications, we need a specific number of clusters. </a:t>
            </a:r>
          </a:p>
          <a:p>
            <a:pPr marL="285750" indent="-285750">
              <a:buFont typeface="Wingdings" panose="05000000000000000000" pitchFamily="2" charset="2"/>
              <a:buChar char="v"/>
            </a:pPr>
            <a:r>
              <a:rPr lang="en-US" dirty="0">
                <a:latin typeface="+mj-lt"/>
              </a:rPr>
              <a:t>It cannot differentiate between meaningful and meaningless modes</a:t>
            </a:r>
            <a:endParaRPr lang="en-IN" dirty="0">
              <a:latin typeface="+mj-lt"/>
            </a:endParaRPr>
          </a:p>
        </p:txBody>
      </p:sp>
    </p:spTree>
    <p:extLst>
      <p:ext uri="{BB962C8B-B14F-4D97-AF65-F5344CB8AC3E}">
        <p14:creationId xmlns:p14="http://schemas.microsoft.com/office/powerpoint/2010/main" val="382200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50C8C-AB85-D23A-ED5C-B979F3216ADC}"/>
              </a:ext>
            </a:extLst>
          </p:cNvPr>
          <p:cNvSpPr>
            <a:spLocks noGrp="1"/>
          </p:cNvSpPr>
          <p:nvPr>
            <p:ph type="title"/>
          </p:nvPr>
        </p:nvSpPr>
        <p:spPr/>
        <p:txBody>
          <a:bodyPr>
            <a:normAutofit/>
          </a:bodyPr>
          <a:lstStyle/>
          <a:p>
            <a:r>
              <a:rPr lang="en-US" sz="4400" dirty="0"/>
              <a:t>Spectral Clustering</a:t>
            </a:r>
            <a:endParaRPr lang="en-IN" sz="4400" dirty="0"/>
          </a:p>
        </p:txBody>
      </p:sp>
      <p:sp>
        <p:nvSpPr>
          <p:cNvPr id="4" name="TextBox 3">
            <a:extLst>
              <a:ext uri="{FF2B5EF4-FFF2-40B4-BE49-F238E27FC236}">
                <a16:creationId xmlns:a16="http://schemas.microsoft.com/office/drawing/2014/main" id="{35676146-3305-DE1A-0BBD-A2B0FB5138C8}"/>
              </a:ext>
            </a:extLst>
          </p:cNvPr>
          <p:cNvSpPr txBox="1"/>
          <p:nvPr/>
        </p:nvSpPr>
        <p:spPr>
          <a:xfrm>
            <a:off x="1171575" y="2136338"/>
            <a:ext cx="4457700" cy="3970318"/>
          </a:xfrm>
          <a:prstGeom prst="rect">
            <a:avLst/>
          </a:prstGeom>
          <a:noFill/>
        </p:spPr>
        <p:txBody>
          <a:bodyPr wrap="square">
            <a:spAutoFit/>
          </a:bodyPr>
          <a:lstStyle/>
          <a:p>
            <a:pPr marL="285750" indent="-285750">
              <a:buFont typeface="Wingdings" panose="05000000000000000000" pitchFamily="2" charset="2"/>
              <a:buChar char="v"/>
            </a:pPr>
            <a:r>
              <a:rPr lang="en-US" dirty="0">
                <a:latin typeface="+mj-lt"/>
              </a:rPr>
              <a:t>In spectral clustering, data points are treated as nodes of a graph. Thus, spectral clustering is a graph partitioning problem. </a:t>
            </a:r>
          </a:p>
          <a:p>
            <a:pPr marL="285750" indent="-285750">
              <a:buFont typeface="Wingdings" panose="05000000000000000000" pitchFamily="2" charset="2"/>
              <a:buChar char="v"/>
            </a:pPr>
            <a:r>
              <a:rPr lang="en-US" dirty="0">
                <a:latin typeface="+mj-lt"/>
              </a:rPr>
              <a:t>The nodes are then mapped to a low-dimensional space that can be easily segregated to form clusters. No assumption is made about the shape/form of the clusters. </a:t>
            </a:r>
          </a:p>
          <a:p>
            <a:pPr marL="285750" indent="-285750">
              <a:buFont typeface="Wingdings" panose="05000000000000000000" pitchFamily="2" charset="2"/>
              <a:buChar char="v"/>
            </a:pPr>
            <a:r>
              <a:rPr lang="en-US" dirty="0">
                <a:latin typeface="+mj-lt"/>
              </a:rPr>
              <a:t>The goal of spectral clustering is to cluster data that is connected but not necessarily compact or clustered within convex boundaries.</a:t>
            </a:r>
          </a:p>
        </p:txBody>
      </p:sp>
      <p:pic>
        <p:nvPicPr>
          <p:cNvPr id="8" name="Picture 7">
            <a:extLst>
              <a:ext uri="{FF2B5EF4-FFF2-40B4-BE49-F238E27FC236}">
                <a16:creationId xmlns:a16="http://schemas.microsoft.com/office/drawing/2014/main" id="{E463E24E-A08C-AA3C-D4F5-FF3EA003EF44}"/>
              </a:ext>
            </a:extLst>
          </p:cNvPr>
          <p:cNvPicPr>
            <a:picLocks noChangeAspect="1"/>
          </p:cNvPicPr>
          <p:nvPr/>
        </p:nvPicPr>
        <p:blipFill>
          <a:blip r:embed="rId2"/>
          <a:stretch>
            <a:fillRect/>
          </a:stretch>
        </p:blipFill>
        <p:spPr>
          <a:xfrm>
            <a:off x="5855880" y="2091268"/>
            <a:ext cx="5430685" cy="3511673"/>
          </a:xfrm>
          <a:prstGeom prst="rect">
            <a:avLst/>
          </a:prstGeom>
        </p:spPr>
      </p:pic>
    </p:spTree>
    <p:extLst>
      <p:ext uri="{BB962C8B-B14F-4D97-AF65-F5344CB8AC3E}">
        <p14:creationId xmlns:p14="http://schemas.microsoft.com/office/powerpoint/2010/main" val="193257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6820A-322C-33D3-D9DF-C51A6C457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3BE36-666D-F020-DC92-AA19A8CF82AD}"/>
              </a:ext>
            </a:extLst>
          </p:cNvPr>
          <p:cNvSpPr>
            <a:spLocks noGrp="1"/>
          </p:cNvSpPr>
          <p:nvPr>
            <p:ph type="title"/>
          </p:nvPr>
        </p:nvSpPr>
        <p:spPr/>
        <p:txBody>
          <a:bodyPr>
            <a:normAutofit/>
          </a:bodyPr>
          <a:lstStyle/>
          <a:p>
            <a:r>
              <a:rPr lang="en-US" sz="4400" dirty="0"/>
              <a:t>Agglomerative Clustering</a:t>
            </a:r>
            <a:endParaRPr lang="en-IN" sz="4400" dirty="0"/>
          </a:p>
        </p:txBody>
      </p:sp>
      <p:sp>
        <p:nvSpPr>
          <p:cNvPr id="3" name="TextBox 2">
            <a:extLst>
              <a:ext uri="{FF2B5EF4-FFF2-40B4-BE49-F238E27FC236}">
                <a16:creationId xmlns:a16="http://schemas.microsoft.com/office/drawing/2014/main" id="{CE129388-F040-42F6-5F47-96AAF7E2AEC7}"/>
              </a:ext>
            </a:extLst>
          </p:cNvPr>
          <p:cNvSpPr txBox="1"/>
          <p:nvPr/>
        </p:nvSpPr>
        <p:spPr>
          <a:xfrm>
            <a:off x="1097280" y="2352675"/>
            <a:ext cx="4932045" cy="2862322"/>
          </a:xfrm>
          <a:prstGeom prst="rect">
            <a:avLst/>
          </a:prstGeom>
          <a:noFill/>
        </p:spPr>
        <p:txBody>
          <a:bodyPr wrap="square" rtlCol="0">
            <a:spAutoFit/>
          </a:bodyPr>
          <a:lstStyle/>
          <a:p>
            <a:r>
              <a:rPr lang="en-US" b="1" dirty="0">
                <a:latin typeface="+mj-lt"/>
              </a:rPr>
              <a:t>Agglomerative Clustering</a:t>
            </a:r>
            <a:r>
              <a:rPr lang="en-US" dirty="0">
                <a:latin typeface="+mj-lt"/>
              </a:rPr>
              <a:t> is a type of </a:t>
            </a:r>
            <a:r>
              <a:rPr lang="en-US" b="1" dirty="0">
                <a:latin typeface="+mj-lt"/>
              </a:rPr>
              <a:t>hierarchical clustering</a:t>
            </a:r>
            <a:r>
              <a:rPr lang="en-US" dirty="0">
                <a:latin typeface="+mj-lt"/>
              </a:rPr>
              <a:t> algorithm. It is a </a:t>
            </a:r>
            <a:r>
              <a:rPr lang="en-US" b="1" dirty="0">
                <a:latin typeface="+mj-lt"/>
              </a:rPr>
              <a:t>bottom-up</a:t>
            </a:r>
            <a:r>
              <a:rPr lang="en-US" dirty="0">
                <a:latin typeface="+mj-lt"/>
              </a:rPr>
              <a:t> approach, meaning it starts by treating each data point as its own cluster and progressively merges the closest pairs of clusters. This process continues until a stopping condition is met, such as when all points are in a single cluster or a predefined number of clusters is achieved.</a:t>
            </a:r>
            <a:endParaRPr lang="en-IN" dirty="0">
              <a:latin typeface="+mj-lt"/>
            </a:endParaRPr>
          </a:p>
        </p:txBody>
      </p:sp>
      <p:pic>
        <p:nvPicPr>
          <p:cNvPr id="5" name="Picture 4">
            <a:extLst>
              <a:ext uri="{FF2B5EF4-FFF2-40B4-BE49-F238E27FC236}">
                <a16:creationId xmlns:a16="http://schemas.microsoft.com/office/drawing/2014/main" id="{FE2B21AF-694E-7267-E311-84A13861F6F7}"/>
              </a:ext>
            </a:extLst>
          </p:cNvPr>
          <p:cNvPicPr>
            <a:picLocks noChangeAspect="1"/>
          </p:cNvPicPr>
          <p:nvPr/>
        </p:nvPicPr>
        <p:blipFill>
          <a:blip r:embed="rId2"/>
          <a:stretch>
            <a:fillRect/>
          </a:stretch>
        </p:blipFill>
        <p:spPr>
          <a:xfrm>
            <a:off x="6029325" y="2352675"/>
            <a:ext cx="5404902" cy="3276600"/>
          </a:xfrm>
          <a:prstGeom prst="rect">
            <a:avLst/>
          </a:prstGeom>
        </p:spPr>
      </p:pic>
    </p:spTree>
    <p:extLst>
      <p:ext uri="{BB962C8B-B14F-4D97-AF65-F5344CB8AC3E}">
        <p14:creationId xmlns:p14="http://schemas.microsoft.com/office/powerpoint/2010/main" val="850281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791C-CB9E-B5A6-E6CE-67DE8F7588FE}"/>
              </a:ext>
            </a:extLst>
          </p:cNvPr>
          <p:cNvSpPr>
            <a:spLocks noGrp="1"/>
          </p:cNvSpPr>
          <p:nvPr>
            <p:ph type="title"/>
          </p:nvPr>
        </p:nvSpPr>
        <p:spPr/>
        <p:txBody>
          <a:bodyPr>
            <a:normAutofit/>
          </a:bodyPr>
          <a:lstStyle/>
          <a:p>
            <a:r>
              <a:rPr lang="en-US" sz="4400" dirty="0"/>
              <a:t>DBSCAN</a:t>
            </a:r>
            <a:endParaRPr lang="en-IN" sz="4400" dirty="0"/>
          </a:p>
        </p:txBody>
      </p:sp>
      <p:sp>
        <p:nvSpPr>
          <p:cNvPr id="4" name="TextBox 3">
            <a:extLst>
              <a:ext uri="{FF2B5EF4-FFF2-40B4-BE49-F238E27FC236}">
                <a16:creationId xmlns:a16="http://schemas.microsoft.com/office/drawing/2014/main" id="{B8C3611F-DA10-B266-ACF2-F8D1F5ADF126}"/>
              </a:ext>
            </a:extLst>
          </p:cNvPr>
          <p:cNvSpPr txBox="1"/>
          <p:nvPr/>
        </p:nvSpPr>
        <p:spPr>
          <a:xfrm>
            <a:off x="1200150" y="2141488"/>
            <a:ext cx="4524375" cy="3693319"/>
          </a:xfrm>
          <a:prstGeom prst="rect">
            <a:avLst/>
          </a:prstGeom>
          <a:noFill/>
        </p:spPr>
        <p:txBody>
          <a:bodyPr wrap="square">
            <a:spAutoFit/>
          </a:bodyPr>
          <a:lstStyle/>
          <a:p>
            <a:r>
              <a:rPr lang="en-US" b="1" dirty="0">
                <a:latin typeface="+mj-lt"/>
              </a:rPr>
              <a:t>DBSCAN</a:t>
            </a:r>
            <a:r>
              <a:rPr lang="en-US" dirty="0">
                <a:latin typeface="+mj-lt"/>
              </a:rPr>
              <a:t> (Density-Based Spatial Clustering of Applications with Noise) is a popular </a:t>
            </a:r>
            <a:r>
              <a:rPr lang="en-US" b="1" dirty="0">
                <a:latin typeface="+mj-lt"/>
              </a:rPr>
              <a:t>density-based</a:t>
            </a:r>
            <a:r>
              <a:rPr lang="en-US" dirty="0">
                <a:latin typeface="+mj-lt"/>
              </a:rPr>
              <a:t> clustering algorithm. It is particularly effective at discovering clusters of arbitrary shape and size in spatial data, especially when the data contains noise (outliers). Unlike methods like </a:t>
            </a:r>
            <a:r>
              <a:rPr lang="en-US" b="1" dirty="0">
                <a:latin typeface="+mj-lt"/>
              </a:rPr>
              <a:t>K-means</a:t>
            </a:r>
            <a:r>
              <a:rPr lang="en-US" dirty="0">
                <a:latin typeface="+mj-lt"/>
              </a:rPr>
              <a:t>, DBSCAN does not require the user to specify the number of clusters in advance, making it highly flexible and automatic in terms of cluster detection.</a:t>
            </a:r>
            <a:endParaRPr lang="en-IN" dirty="0">
              <a:latin typeface="+mj-lt"/>
            </a:endParaRPr>
          </a:p>
        </p:txBody>
      </p:sp>
      <p:pic>
        <p:nvPicPr>
          <p:cNvPr id="6" name="Picture 5">
            <a:extLst>
              <a:ext uri="{FF2B5EF4-FFF2-40B4-BE49-F238E27FC236}">
                <a16:creationId xmlns:a16="http://schemas.microsoft.com/office/drawing/2014/main" id="{790D10EE-37E9-E439-1ABC-856E0D8AFACF}"/>
              </a:ext>
            </a:extLst>
          </p:cNvPr>
          <p:cNvPicPr>
            <a:picLocks noChangeAspect="1"/>
          </p:cNvPicPr>
          <p:nvPr/>
        </p:nvPicPr>
        <p:blipFill>
          <a:blip r:embed="rId2"/>
          <a:stretch>
            <a:fillRect/>
          </a:stretch>
        </p:blipFill>
        <p:spPr>
          <a:xfrm>
            <a:off x="5809772" y="2028825"/>
            <a:ext cx="5480882" cy="3257928"/>
          </a:xfrm>
          <a:prstGeom prst="rect">
            <a:avLst/>
          </a:prstGeom>
        </p:spPr>
      </p:pic>
    </p:spTree>
    <p:extLst>
      <p:ext uri="{BB962C8B-B14F-4D97-AF65-F5344CB8AC3E}">
        <p14:creationId xmlns:p14="http://schemas.microsoft.com/office/powerpoint/2010/main" val="479012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89C6-BE13-9D24-7875-648B5176EAC7}"/>
              </a:ext>
            </a:extLst>
          </p:cNvPr>
          <p:cNvSpPr>
            <a:spLocks noGrp="1"/>
          </p:cNvSpPr>
          <p:nvPr>
            <p:ph type="title" idx="4294967295"/>
          </p:nvPr>
        </p:nvSpPr>
        <p:spPr>
          <a:xfrm>
            <a:off x="627530" y="287339"/>
            <a:ext cx="6696636" cy="393980"/>
          </a:xfrm>
        </p:spPr>
        <p:txBody>
          <a:bodyPr>
            <a:normAutofit fontScale="90000"/>
          </a:bodyPr>
          <a:lstStyle/>
          <a:p>
            <a:r>
              <a:rPr lang="en-US" sz="1800" b="1" u="sng" dirty="0"/>
              <a:t>DBSCAN algorithm can be abstracted in the following steps:</a:t>
            </a:r>
            <a:endParaRPr lang="en-IN" sz="1800" b="1" u="sng" dirty="0"/>
          </a:p>
        </p:txBody>
      </p:sp>
      <p:sp>
        <p:nvSpPr>
          <p:cNvPr id="6" name="TextBox 5">
            <a:extLst>
              <a:ext uri="{FF2B5EF4-FFF2-40B4-BE49-F238E27FC236}">
                <a16:creationId xmlns:a16="http://schemas.microsoft.com/office/drawing/2014/main" id="{2DF7FE66-1FE3-8C01-F859-52866C3D2D5E}"/>
              </a:ext>
            </a:extLst>
          </p:cNvPr>
          <p:cNvSpPr txBox="1"/>
          <p:nvPr/>
        </p:nvSpPr>
        <p:spPr>
          <a:xfrm>
            <a:off x="627529" y="882588"/>
            <a:ext cx="10712823" cy="553998"/>
          </a:xfrm>
          <a:prstGeom prst="rect">
            <a:avLst/>
          </a:prstGeom>
          <a:noFill/>
        </p:spPr>
        <p:txBody>
          <a:bodyPr wrap="square">
            <a:spAutoFit/>
          </a:bodyPr>
          <a:lstStyle/>
          <a:p>
            <a:r>
              <a:rPr lang="en-US" sz="1500" dirty="0">
                <a:latin typeface="+mj-lt"/>
              </a:rPr>
              <a:t>1. Find all the neighbor points within eps and identify the core points or visited with more than </a:t>
            </a:r>
            <a:r>
              <a:rPr lang="en-US" sz="1500" dirty="0" err="1">
                <a:latin typeface="+mj-lt"/>
              </a:rPr>
              <a:t>MinPts</a:t>
            </a:r>
            <a:r>
              <a:rPr lang="en-US" sz="1500" dirty="0">
                <a:latin typeface="+mj-lt"/>
              </a:rPr>
              <a:t> neighbors. </a:t>
            </a:r>
            <a:endParaRPr lang="en-IN" sz="1500" dirty="0">
              <a:latin typeface="+mj-lt"/>
            </a:endParaRPr>
          </a:p>
        </p:txBody>
      </p:sp>
      <p:pic>
        <p:nvPicPr>
          <p:cNvPr id="8" name="Picture 7">
            <a:extLst>
              <a:ext uri="{FF2B5EF4-FFF2-40B4-BE49-F238E27FC236}">
                <a16:creationId xmlns:a16="http://schemas.microsoft.com/office/drawing/2014/main" id="{19539917-7D13-0342-FC71-FC622EA57248}"/>
              </a:ext>
            </a:extLst>
          </p:cNvPr>
          <p:cNvPicPr>
            <a:picLocks noChangeAspect="1"/>
          </p:cNvPicPr>
          <p:nvPr/>
        </p:nvPicPr>
        <p:blipFill>
          <a:blip r:embed="rId2"/>
          <a:stretch>
            <a:fillRect/>
          </a:stretch>
        </p:blipFill>
        <p:spPr>
          <a:xfrm>
            <a:off x="8368137" y="1730188"/>
            <a:ext cx="2972215" cy="3172268"/>
          </a:xfrm>
          <a:prstGeom prst="rect">
            <a:avLst/>
          </a:prstGeom>
        </p:spPr>
      </p:pic>
      <p:sp>
        <p:nvSpPr>
          <p:cNvPr id="10" name="TextBox 9">
            <a:extLst>
              <a:ext uri="{FF2B5EF4-FFF2-40B4-BE49-F238E27FC236}">
                <a16:creationId xmlns:a16="http://schemas.microsoft.com/office/drawing/2014/main" id="{96B12148-875E-F2DB-7636-A729E16997DE}"/>
              </a:ext>
            </a:extLst>
          </p:cNvPr>
          <p:cNvSpPr txBox="1"/>
          <p:nvPr/>
        </p:nvSpPr>
        <p:spPr>
          <a:xfrm>
            <a:off x="627529" y="1467363"/>
            <a:ext cx="6096000" cy="1708160"/>
          </a:xfrm>
          <a:prstGeom prst="rect">
            <a:avLst/>
          </a:prstGeom>
          <a:noFill/>
        </p:spPr>
        <p:txBody>
          <a:bodyPr wrap="square">
            <a:spAutoFit/>
          </a:bodyPr>
          <a:lstStyle/>
          <a:p>
            <a:r>
              <a:rPr lang="en-US" sz="1500" b="1" dirty="0">
                <a:latin typeface="+mj-lt"/>
              </a:rPr>
              <a:t>eps:</a:t>
            </a:r>
            <a:r>
              <a:rPr lang="en-US" sz="1500" dirty="0">
                <a:latin typeface="+mj-lt"/>
              </a:rPr>
              <a:t> It defines the neighborhood around a data point i.e. if the distance between two points is lower or equal to ‘eps’ then they are considered neighbors. If the eps value is chosen too small then large part of the data will be considered as outliers. If it is chosen very large then the clusters will merge and the majority of the data points will be in the same clusters. One way to find the eps value is based on the k-distance graph.</a:t>
            </a:r>
            <a:endParaRPr lang="en-IN" sz="1500" dirty="0">
              <a:latin typeface="+mj-lt"/>
            </a:endParaRPr>
          </a:p>
        </p:txBody>
      </p:sp>
      <p:sp>
        <p:nvSpPr>
          <p:cNvPr id="12" name="TextBox 11">
            <a:extLst>
              <a:ext uri="{FF2B5EF4-FFF2-40B4-BE49-F238E27FC236}">
                <a16:creationId xmlns:a16="http://schemas.microsoft.com/office/drawing/2014/main" id="{B7F7557C-4676-C4C9-DF57-9A121899D591}"/>
              </a:ext>
            </a:extLst>
          </p:cNvPr>
          <p:cNvSpPr txBox="1"/>
          <p:nvPr/>
        </p:nvSpPr>
        <p:spPr>
          <a:xfrm>
            <a:off x="627529" y="3148130"/>
            <a:ext cx="6096000" cy="1477328"/>
          </a:xfrm>
          <a:prstGeom prst="rect">
            <a:avLst/>
          </a:prstGeom>
          <a:noFill/>
        </p:spPr>
        <p:txBody>
          <a:bodyPr wrap="square">
            <a:spAutoFit/>
          </a:bodyPr>
          <a:lstStyle/>
          <a:p>
            <a:r>
              <a:rPr lang="en-US" sz="1500" b="1" dirty="0" err="1">
                <a:latin typeface="+mj-lt"/>
              </a:rPr>
              <a:t>MinPts</a:t>
            </a:r>
            <a:r>
              <a:rPr lang="en-US" sz="1500" b="1" dirty="0">
                <a:latin typeface="+mj-lt"/>
              </a:rPr>
              <a:t>:</a:t>
            </a:r>
            <a:r>
              <a:rPr lang="en-US" sz="1500" dirty="0">
                <a:latin typeface="+mj-lt"/>
              </a:rPr>
              <a:t> Minimum number of neighbors (data points) within eps radius. Larger the dataset, the larger value of </a:t>
            </a:r>
            <a:r>
              <a:rPr lang="en-US" sz="1500" dirty="0" err="1">
                <a:latin typeface="+mj-lt"/>
              </a:rPr>
              <a:t>MinPts</a:t>
            </a:r>
            <a:r>
              <a:rPr lang="en-US" sz="1500" dirty="0">
                <a:latin typeface="+mj-lt"/>
              </a:rPr>
              <a:t> must be chosen. As a general rule, the minimum </a:t>
            </a:r>
            <a:r>
              <a:rPr lang="en-US" sz="1500" dirty="0" err="1">
                <a:latin typeface="+mj-lt"/>
              </a:rPr>
              <a:t>MinPts</a:t>
            </a:r>
            <a:r>
              <a:rPr lang="en-US" sz="1500" dirty="0">
                <a:latin typeface="+mj-lt"/>
              </a:rPr>
              <a:t> can be derived from the number of dimensions D in the dataset as, </a:t>
            </a:r>
            <a:r>
              <a:rPr lang="en-US" sz="1500" dirty="0" err="1">
                <a:latin typeface="+mj-lt"/>
              </a:rPr>
              <a:t>MinPts</a:t>
            </a:r>
            <a:r>
              <a:rPr lang="en-US" sz="1500" dirty="0">
                <a:latin typeface="+mj-lt"/>
              </a:rPr>
              <a:t> &gt;= D+1. The minimum value of </a:t>
            </a:r>
            <a:r>
              <a:rPr lang="en-US" sz="1500" dirty="0" err="1">
                <a:latin typeface="+mj-lt"/>
              </a:rPr>
              <a:t>MinPts</a:t>
            </a:r>
            <a:r>
              <a:rPr lang="en-US" sz="1500" dirty="0">
                <a:latin typeface="+mj-lt"/>
              </a:rPr>
              <a:t> must be chosen at least 3.</a:t>
            </a:r>
            <a:endParaRPr lang="en-IN" sz="1500" dirty="0">
              <a:latin typeface="+mj-lt"/>
            </a:endParaRPr>
          </a:p>
        </p:txBody>
      </p:sp>
      <p:sp>
        <p:nvSpPr>
          <p:cNvPr id="14" name="TextBox 13">
            <a:extLst>
              <a:ext uri="{FF2B5EF4-FFF2-40B4-BE49-F238E27FC236}">
                <a16:creationId xmlns:a16="http://schemas.microsoft.com/office/drawing/2014/main" id="{125675F4-10DA-58DC-C807-96A6987CBCBE}"/>
              </a:ext>
            </a:extLst>
          </p:cNvPr>
          <p:cNvSpPr txBox="1"/>
          <p:nvPr/>
        </p:nvSpPr>
        <p:spPr>
          <a:xfrm>
            <a:off x="627529" y="4739213"/>
            <a:ext cx="10399058" cy="1015663"/>
          </a:xfrm>
          <a:prstGeom prst="rect">
            <a:avLst/>
          </a:prstGeom>
          <a:noFill/>
        </p:spPr>
        <p:txBody>
          <a:bodyPr wrap="square">
            <a:spAutoFit/>
          </a:bodyPr>
          <a:lstStyle/>
          <a:p>
            <a:r>
              <a:rPr lang="en-US" sz="1500" dirty="0">
                <a:latin typeface="+mj-lt"/>
              </a:rPr>
              <a:t>2. For each core point if it is not already assigned to a cluster, create a new cluster. </a:t>
            </a:r>
          </a:p>
          <a:p>
            <a:r>
              <a:rPr lang="en-US" sz="1500" dirty="0">
                <a:latin typeface="+mj-lt"/>
              </a:rPr>
              <a:t>3. Find recursively all its density connected points and assign them to the same cluster as the core point. </a:t>
            </a:r>
          </a:p>
          <a:p>
            <a:r>
              <a:rPr lang="en-US" sz="1500" dirty="0">
                <a:latin typeface="+mj-lt"/>
              </a:rPr>
              <a:t>4. Iterate through the remaining unvisited points in the dataset. Those points that do not belong to any cluster are noise.</a:t>
            </a:r>
            <a:endParaRPr lang="en-IN" sz="1500" dirty="0">
              <a:latin typeface="+mj-lt"/>
            </a:endParaRPr>
          </a:p>
        </p:txBody>
      </p:sp>
    </p:spTree>
    <p:extLst>
      <p:ext uri="{BB962C8B-B14F-4D97-AF65-F5344CB8AC3E}">
        <p14:creationId xmlns:p14="http://schemas.microsoft.com/office/powerpoint/2010/main" val="2975028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5E6FA9-CC15-4C8B-862E-4FFBC91A1E74}"/>
              </a:ext>
            </a:extLst>
          </p:cNvPr>
          <p:cNvSpPr txBox="1"/>
          <p:nvPr/>
        </p:nvSpPr>
        <p:spPr>
          <a:xfrm>
            <a:off x="555811" y="456310"/>
            <a:ext cx="9036423" cy="369332"/>
          </a:xfrm>
          <a:prstGeom prst="rect">
            <a:avLst/>
          </a:prstGeom>
          <a:noFill/>
        </p:spPr>
        <p:txBody>
          <a:bodyPr wrap="square">
            <a:spAutoFit/>
          </a:bodyPr>
          <a:lstStyle/>
          <a:p>
            <a:r>
              <a:rPr lang="en-US" b="1" u="sng" dirty="0">
                <a:latin typeface="+mj-lt"/>
              </a:rPr>
              <a:t>Advantages and Disadvantages of DBSCAN Clustering</a:t>
            </a:r>
            <a:endParaRPr lang="en-IN" b="1" u="sng" dirty="0">
              <a:latin typeface="+mj-lt"/>
            </a:endParaRPr>
          </a:p>
        </p:txBody>
      </p:sp>
      <p:sp>
        <p:nvSpPr>
          <p:cNvPr id="5" name="TextBox 4">
            <a:extLst>
              <a:ext uri="{FF2B5EF4-FFF2-40B4-BE49-F238E27FC236}">
                <a16:creationId xmlns:a16="http://schemas.microsoft.com/office/drawing/2014/main" id="{C0024939-C859-E212-70C0-66AC94853A78}"/>
              </a:ext>
            </a:extLst>
          </p:cNvPr>
          <p:cNvSpPr txBox="1"/>
          <p:nvPr/>
        </p:nvSpPr>
        <p:spPr>
          <a:xfrm>
            <a:off x="555810" y="1042645"/>
            <a:ext cx="10524565" cy="3139321"/>
          </a:xfrm>
          <a:prstGeom prst="rect">
            <a:avLst/>
          </a:prstGeom>
          <a:noFill/>
        </p:spPr>
        <p:txBody>
          <a:bodyPr wrap="square">
            <a:spAutoFit/>
          </a:bodyPr>
          <a:lstStyle/>
          <a:p>
            <a:r>
              <a:rPr lang="en-US" b="1" u="sng" dirty="0">
                <a:latin typeface="+mj-lt"/>
              </a:rPr>
              <a:t>Advantages </a:t>
            </a:r>
          </a:p>
          <a:p>
            <a:pPr marL="285750" indent="-285750">
              <a:buFont typeface="Wingdings" panose="05000000000000000000" pitchFamily="2" charset="2"/>
              <a:buChar char="v"/>
            </a:pPr>
            <a:r>
              <a:rPr lang="en-US" dirty="0">
                <a:latin typeface="+mj-lt"/>
              </a:rPr>
              <a:t>DBSCAN is great at separating high-density clusters from low-density clusters, </a:t>
            </a:r>
          </a:p>
          <a:p>
            <a:pPr marL="285750" indent="-285750">
              <a:buFont typeface="Wingdings" panose="05000000000000000000" pitchFamily="2" charset="2"/>
              <a:buChar char="v"/>
            </a:pPr>
            <a:r>
              <a:rPr lang="en-US" dirty="0">
                <a:latin typeface="+mj-lt"/>
              </a:rPr>
              <a:t>DBSCAN can be used to detect clusters that are oddly or irregularly shaped, such as clusters that are ring-shaped. </a:t>
            </a:r>
          </a:p>
          <a:p>
            <a:pPr marL="285750" indent="-285750">
              <a:buFont typeface="Wingdings" panose="05000000000000000000" pitchFamily="2" charset="2"/>
              <a:buChar char="v"/>
            </a:pPr>
            <a:r>
              <a:rPr lang="en-US" dirty="0">
                <a:latin typeface="+mj-lt"/>
              </a:rPr>
              <a:t>DBSCAN is used to handle clusters of multiple sizes and structures and is not powerfully influenced by noise or outliers. </a:t>
            </a:r>
          </a:p>
          <a:p>
            <a:endParaRPr lang="en-US" b="1" u="sng" dirty="0">
              <a:latin typeface="+mj-lt"/>
            </a:endParaRPr>
          </a:p>
          <a:p>
            <a:r>
              <a:rPr lang="en-US" b="1" u="sng" dirty="0">
                <a:latin typeface="+mj-lt"/>
              </a:rPr>
              <a:t>Disadvantages </a:t>
            </a:r>
          </a:p>
          <a:p>
            <a:pPr marL="285750" indent="-285750">
              <a:buFont typeface="Wingdings" panose="05000000000000000000" pitchFamily="2" charset="2"/>
              <a:buChar char="v"/>
            </a:pPr>
            <a:r>
              <a:rPr lang="en-US" dirty="0">
                <a:latin typeface="+mj-lt"/>
              </a:rPr>
              <a:t>DBSCAN struggles with clusters of similar density. </a:t>
            </a:r>
          </a:p>
          <a:p>
            <a:pPr marL="285750" indent="-285750">
              <a:buFont typeface="Wingdings" panose="05000000000000000000" pitchFamily="2" charset="2"/>
              <a:buChar char="v"/>
            </a:pPr>
            <a:r>
              <a:rPr lang="en-US" dirty="0">
                <a:latin typeface="+mj-lt"/>
              </a:rPr>
              <a:t>Struggles with high dimensionality data. If given data with too many dimensions, DBSCAN suffers.</a:t>
            </a:r>
            <a:endParaRPr lang="en-IN" dirty="0">
              <a:latin typeface="+mj-lt"/>
            </a:endParaRPr>
          </a:p>
        </p:txBody>
      </p:sp>
    </p:spTree>
    <p:extLst>
      <p:ext uri="{BB962C8B-B14F-4D97-AF65-F5344CB8AC3E}">
        <p14:creationId xmlns:p14="http://schemas.microsoft.com/office/powerpoint/2010/main" val="2483792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D806-F471-050E-3F4E-FCDD60CDA650}"/>
              </a:ext>
            </a:extLst>
          </p:cNvPr>
          <p:cNvSpPr>
            <a:spLocks noGrp="1"/>
          </p:cNvSpPr>
          <p:nvPr>
            <p:ph type="title"/>
          </p:nvPr>
        </p:nvSpPr>
        <p:spPr/>
        <p:txBody>
          <a:bodyPr>
            <a:normAutofit/>
          </a:bodyPr>
          <a:lstStyle/>
          <a:p>
            <a:r>
              <a:rPr lang="en-US" sz="4400" dirty="0"/>
              <a:t>HDBSCAN</a:t>
            </a:r>
            <a:endParaRPr lang="en-IN" sz="4400" dirty="0"/>
          </a:p>
        </p:txBody>
      </p:sp>
      <p:sp>
        <p:nvSpPr>
          <p:cNvPr id="4" name="TextBox 3">
            <a:extLst>
              <a:ext uri="{FF2B5EF4-FFF2-40B4-BE49-F238E27FC236}">
                <a16:creationId xmlns:a16="http://schemas.microsoft.com/office/drawing/2014/main" id="{09A44052-4164-C5AF-F270-B341562F8288}"/>
              </a:ext>
            </a:extLst>
          </p:cNvPr>
          <p:cNvSpPr txBox="1"/>
          <p:nvPr/>
        </p:nvSpPr>
        <p:spPr>
          <a:xfrm>
            <a:off x="1097280" y="1998613"/>
            <a:ext cx="4636770" cy="3693319"/>
          </a:xfrm>
          <a:prstGeom prst="rect">
            <a:avLst/>
          </a:prstGeom>
          <a:noFill/>
        </p:spPr>
        <p:txBody>
          <a:bodyPr wrap="square">
            <a:spAutoFit/>
          </a:bodyPr>
          <a:lstStyle/>
          <a:p>
            <a:r>
              <a:rPr lang="en-US" b="1" dirty="0">
                <a:latin typeface="+mj-lt"/>
              </a:rPr>
              <a:t>HDBSCAN</a:t>
            </a:r>
            <a:r>
              <a:rPr lang="en-US" dirty="0">
                <a:latin typeface="+mj-lt"/>
              </a:rPr>
              <a:t> (Hierarchical DBSCAN) is an extension of </a:t>
            </a:r>
            <a:r>
              <a:rPr lang="en-US" b="1" dirty="0">
                <a:latin typeface="+mj-lt"/>
              </a:rPr>
              <a:t>DBSCAN</a:t>
            </a:r>
            <a:r>
              <a:rPr lang="en-US" dirty="0">
                <a:latin typeface="+mj-lt"/>
              </a:rPr>
              <a:t> that aims to improve clustering performance, especially in cases with clusters of varying density. While DBSCAN is effective at detecting clusters in dense regions, it struggles when there are clusters with significantly different densities. </a:t>
            </a:r>
            <a:r>
              <a:rPr lang="en-US" b="1" dirty="0">
                <a:latin typeface="+mj-lt"/>
              </a:rPr>
              <a:t>HDBSCAN</a:t>
            </a:r>
            <a:r>
              <a:rPr lang="en-US" dirty="0">
                <a:latin typeface="+mj-lt"/>
              </a:rPr>
              <a:t> builds upon the core principles of DBSCAN but introduces hierarchical clustering and density-based approaches to address these challenges.</a:t>
            </a:r>
            <a:endParaRPr lang="en-IN" dirty="0">
              <a:latin typeface="+mj-lt"/>
            </a:endParaRPr>
          </a:p>
        </p:txBody>
      </p:sp>
      <p:pic>
        <p:nvPicPr>
          <p:cNvPr id="6" name="Picture 5">
            <a:extLst>
              <a:ext uri="{FF2B5EF4-FFF2-40B4-BE49-F238E27FC236}">
                <a16:creationId xmlns:a16="http://schemas.microsoft.com/office/drawing/2014/main" id="{47D3D59B-60C2-624C-7C0B-6D4D041D8F34}"/>
              </a:ext>
            </a:extLst>
          </p:cNvPr>
          <p:cNvPicPr>
            <a:picLocks noChangeAspect="1"/>
          </p:cNvPicPr>
          <p:nvPr/>
        </p:nvPicPr>
        <p:blipFill>
          <a:blip r:embed="rId2"/>
          <a:stretch>
            <a:fillRect/>
          </a:stretch>
        </p:blipFill>
        <p:spPr>
          <a:xfrm>
            <a:off x="5953125" y="1960513"/>
            <a:ext cx="5314950" cy="3543795"/>
          </a:xfrm>
          <a:prstGeom prst="rect">
            <a:avLst/>
          </a:prstGeom>
        </p:spPr>
      </p:pic>
    </p:spTree>
    <p:extLst>
      <p:ext uri="{BB962C8B-B14F-4D97-AF65-F5344CB8AC3E}">
        <p14:creationId xmlns:p14="http://schemas.microsoft.com/office/powerpoint/2010/main" val="780723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5BB3-794C-D8C1-6401-02F7AA23967E}"/>
              </a:ext>
            </a:extLst>
          </p:cNvPr>
          <p:cNvSpPr>
            <a:spLocks noGrp="1"/>
          </p:cNvSpPr>
          <p:nvPr>
            <p:ph type="title"/>
          </p:nvPr>
        </p:nvSpPr>
        <p:spPr/>
        <p:txBody>
          <a:bodyPr>
            <a:normAutofit/>
          </a:bodyPr>
          <a:lstStyle/>
          <a:p>
            <a:r>
              <a:rPr lang="en-US" sz="4400" dirty="0"/>
              <a:t>OPTICS</a:t>
            </a:r>
            <a:endParaRPr lang="en-IN" sz="4400" dirty="0"/>
          </a:p>
        </p:txBody>
      </p:sp>
      <p:sp>
        <p:nvSpPr>
          <p:cNvPr id="4" name="TextBox 3">
            <a:extLst>
              <a:ext uri="{FF2B5EF4-FFF2-40B4-BE49-F238E27FC236}">
                <a16:creationId xmlns:a16="http://schemas.microsoft.com/office/drawing/2014/main" id="{C0D26EF8-1CF6-1292-91B0-0B395112A8A6}"/>
              </a:ext>
            </a:extLst>
          </p:cNvPr>
          <p:cNvSpPr txBox="1"/>
          <p:nvPr/>
        </p:nvSpPr>
        <p:spPr>
          <a:xfrm>
            <a:off x="1097280" y="1982391"/>
            <a:ext cx="6151245" cy="4247317"/>
          </a:xfrm>
          <a:prstGeom prst="rect">
            <a:avLst/>
          </a:prstGeom>
          <a:noFill/>
        </p:spPr>
        <p:txBody>
          <a:bodyPr wrap="square">
            <a:spAutoFit/>
          </a:bodyPr>
          <a:lstStyle/>
          <a:p>
            <a:r>
              <a:rPr lang="en-US" b="1" dirty="0">
                <a:latin typeface="+mj-lt"/>
              </a:rPr>
              <a:t>OPTICS</a:t>
            </a:r>
            <a:r>
              <a:rPr lang="en-US" dirty="0">
                <a:latin typeface="+mj-lt"/>
              </a:rPr>
              <a:t> (Ordering Points To Identify the Clustering Structure) is a clustering algorithm that is similar to </a:t>
            </a:r>
            <a:r>
              <a:rPr lang="en-US" b="1" dirty="0">
                <a:latin typeface="+mj-lt"/>
              </a:rPr>
              <a:t>DBSCAN</a:t>
            </a:r>
            <a:r>
              <a:rPr lang="en-US" dirty="0">
                <a:latin typeface="+mj-lt"/>
              </a:rPr>
              <a:t> in that it is density-based, but it has a key advantage: it can identify clusters of varying densities and does not require the user to predefine the number of clusters or the radius parameter (ε) as in DBSCAN. OPTICS is particularly useful in situations where the density of the clusters is not uniform, which is a limitation for algorithms like DBSCAN and K-means.</a:t>
            </a:r>
          </a:p>
          <a:p>
            <a:r>
              <a:rPr lang="en-US" dirty="0">
                <a:latin typeface="+mj-lt"/>
              </a:rPr>
              <a:t>OPTICS provides a more flexible solution by producing a </a:t>
            </a:r>
            <a:r>
              <a:rPr lang="en-US" b="1" dirty="0">
                <a:latin typeface="+mj-lt"/>
              </a:rPr>
              <a:t>reachability plot</a:t>
            </a:r>
            <a:r>
              <a:rPr lang="en-US" dirty="0">
                <a:latin typeface="+mj-lt"/>
              </a:rPr>
              <a:t> instead of an explicit clustering of the data. This reachability plot helps in identifying clusters of varying density by ordering points based on their </a:t>
            </a:r>
            <a:r>
              <a:rPr lang="en-US" b="1" dirty="0">
                <a:latin typeface="+mj-lt"/>
              </a:rPr>
              <a:t>reachability distance</a:t>
            </a:r>
            <a:r>
              <a:rPr lang="en-US" dirty="0">
                <a:latin typeface="+mj-lt"/>
              </a:rPr>
              <a:t>.</a:t>
            </a:r>
          </a:p>
        </p:txBody>
      </p:sp>
      <p:pic>
        <p:nvPicPr>
          <p:cNvPr id="6" name="Picture 5">
            <a:extLst>
              <a:ext uri="{FF2B5EF4-FFF2-40B4-BE49-F238E27FC236}">
                <a16:creationId xmlns:a16="http://schemas.microsoft.com/office/drawing/2014/main" id="{80723913-A1F7-EA29-C6BC-66F623B84672}"/>
              </a:ext>
            </a:extLst>
          </p:cNvPr>
          <p:cNvPicPr>
            <a:picLocks noChangeAspect="1"/>
          </p:cNvPicPr>
          <p:nvPr/>
        </p:nvPicPr>
        <p:blipFill>
          <a:blip r:embed="rId2"/>
          <a:stretch>
            <a:fillRect/>
          </a:stretch>
        </p:blipFill>
        <p:spPr>
          <a:xfrm>
            <a:off x="7218539" y="1982391"/>
            <a:ext cx="4288149" cy="3653589"/>
          </a:xfrm>
          <a:prstGeom prst="rect">
            <a:avLst/>
          </a:prstGeom>
        </p:spPr>
      </p:pic>
    </p:spTree>
    <p:extLst>
      <p:ext uri="{BB962C8B-B14F-4D97-AF65-F5344CB8AC3E}">
        <p14:creationId xmlns:p14="http://schemas.microsoft.com/office/powerpoint/2010/main" val="490089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96EE-EF34-7145-BF37-2F3D77FEF1C1}"/>
              </a:ext>
            </a:extLst>
          </p:cNvPr>
          <p:cNvSpPr>
            <a:spLocks noGrp="1"/>
          </p:cNvSpPr>
          <p:nvPr>
            <p:ph type="title" idx="4294967295"/>
          </p:nvPr>
        </p:nvSpPr>
        <p:spPr>
          <a:xfrm>
            <a:off x="502024" y="385950"/>
            <a:ext cx="10058400" cy="447675"/>
          </a:xfrm>
        </p:spPr>
        <p:txBody>
          <a:bodyPr>
            <a:normAutofit/>
          </a:bodyPr>
          <a:lstStyle/>
          <a:p>
            <a:r>
              <a:rPr lang="en-US" sz="2000" b="1" dirty="0"/>
              <a:t>Advantage and disadvantage of optics</a:t>
            </a:r>
            <a:endParaRPr lang="en-IN" sz="2000" b="1" dirty="0"/>
          </a:p>
        </p:txBody>
      </p:sp>
      <p:sp>
        <p:nvSpPr>
          <p:cNvPr id="8" name="TextBox 7">
            <a:extLst>
              <a:ext uri="{FF2B5EF4-FFF2-40B4-BE49-F238E27FC236}">
                <a16:creationId xmlns:a16="http://schemas.microsoft.com/office/drawing/2014/main" id="{88DF6AAD-EC4C-33A4-F15D-5BE992F0CFC0}"/>
              </a:ext>
            </a:extLst>
          </p:cNvPr>
          <p:cNvSpPr txBox="1"/>
          <p:nvPr/>
        </p:nvSpPr>
        <p:spPr>
          <a:xfrm>
            <a:off x="986117" y="1423191"/>
            <a:ext cx="10560423" cy="2062103"/>
          </a:xfrm>
          <a:prstGeom prst="rect">
            <a:avLst/>
          </a:prstGeom>
          <a:noFill/>
        </p:spPr>
        <p:txBody>
          <a:bodyPr wrap="square">
            <a:spAutoFit/>
          </a:bodyPr>
          <a:lstStyle/>
          <a:p>
            <a:r>
              <a:rPr lang="en-US" sz="1600" b="1" dirty="0">
                <a:latin typeface="+mj-lt"/>
              </a:rPr>
              <a:t>Advantage</a:t>
            </a:r>
          </a:p>
          <a:p>
            <a:pPr marL="285750" indent="-285750">
              <a:buFont typeface="Wingdings" panose="05000000000000000000" pitchFamily="2" charset="2"/>
              <a:buChar char="v"/>
            </a:pPr>
            <a:r>
              <a:rPr lang="en-US" sz="1600" dirty="0">
                <a:latin typeface="+mj-lt"/>
              </a:rPr>
              <a:t>OPTICS clustering doesn't require a predefined number of clusters in advance </a:t>
            </a:r>
          </a:p>
          <a:p>
            <a:pPr marL="285750" indent="-285750">
              <a:buFont typeface="Wingdings" panose="05000000000000000000" pitchFamily="2" charset="2"/>
              <a:buChar char="v"/>
            </a:pPr>
            <a:r>
              <a:rPr lang="en-US" sz="1600" dirty="0">
                <a:latin typeface="+mj-lt"/>
              </a:rPr>
              <a:t>Clusters can be of any shape, including non-spherical ones </a:t>
            </a:r>
          </a:p>
          <a:p>
            <a:pPr marL="285750" indent="-285750">
              <a:buFont typeface="Wingdings" panose="05000000000000000000" pitchFamily="2" charset="2"/>
              <a:buChar char="v"/>
            </a:pPr>
            <a:endParaRPr lang="en-US" sz="1600" dirty="0">
              <a:latin typeface="+mj-lt"/>
            </a:endParaRPr>
          </a:p>
          <a:p>
            <a:r>
              <a:rPr lang="en-US" sz="1600" b="1" dirty="0">
                <a:latin typeface="+mj-lt"/>
              </a:rPr>
              <a:t>Disadvantages</a:t>
            </a:r>
          </a:p>
          <a:p>
            <a:pPr marL="285750" indent="-285750">
              <a:buFont typeface="Wingdings" panose="05000000000000000000" pitchFamily="2" charset="2"/>
              <a:buChar char="v"/>
            </a:pPr>
            <a:r>
              <a:rPr lang="en-US" sz="1600" dirty="0">
                <a:latin typeface="+mj-lt"/>
              </a:rPr>
              <a:t>It fails if there are no density drops between clusters </a:t>
            </a:r>
          </a:p>
          <a:p>
            <a:pPr marL="285750" indent="-285750">
              <a:buFont typeface="Wingdings" panose="05000000000000000000" pitchFamily="2" charset="2"/>
              <a:buChar char="v"/>
            </a:pPr>
            <a:r>
              <a:rPr lang="en-US" sz="1600" dirty="0">
                <a:latin typeface="+mj-lt"/>
              </a:rPr>
              <a:t>It is also sensitive to parameters that define density (radius and the minimum number of points) and proper parameter settings require domain knowledge.</a:t>
            </a:r>
            <a:endParaRPr lang="en-IN" sz="1600" dirty="0">
              <a:latin typeface="+mj-lt"/>
            </a:endParaRPr>
          </a:p>
        </p:txBody>
      </p:sp>
      <p:cxnSp>
        <p:nvCxnSpPr>
          <p:cNvPr id="10" name="Straight Connector 9">
            <a:extLst>
              <a:ext uri="{FF2B5EF4-FFF2-40B4-BE49-F238E27FC236}">
                <a16:creationId xmlns:a16="http://schemas.microsoft.com/office/drawing/2014/main" id="{7C6247B6-3E25-ED79-49C3-9D29AE58EA4D}"/>
              </a:ext>
            </a:extLst>
          </p:cNvPr>
          <p:cNvCxnSpPr/>
          <p:nvPr/>
        </p:nvCxnSpPr>
        <p:spPr>
          <a:xfrm>
            <a:off x="502024" y="1057835"/>
            <a:ext cx="107666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77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F5FD-FDE4-DD46-C878-C0144B348FFD}"/>
              </a:ext>
            </a:extLst>
          </p:cNvPr>
          <p:cNvSpPr>
            <a:spLocks noGrp="1"/>
          </p:cNvSpPr>
          <p:nvPr>
            <p:ph type="title"/>
          </p:nvPr>
        </p:nvSpPr>
        <p:spPr/>
        <p:txBody>
          <a:bodyPr>
            <a:normAutofit/>
          </a:bodyPr>
          <a:lstStyle/>
          <a:p>
            <a:r>
              <a:rPr lang="en-US" sz="4400" dirty="0"/>
              <a:t>Birch Clustering</a:t>
            </a:r>
            <a:endParaRPr lang="en-IN" sz="4400" dirty="0"/>
          </a:p>
        </p:txBody>
      </p:sp>
      <p:sp>
        <p:nvSpPr>
          <p:cNvPr id="4" name="TextBox 3">
            <a:extLst>
              <a:ext uri="{FF2B5EF4-FFF2-40B4-BE49-F238E27FC236}">
                <a16:creationId xmlns:a16="http://schemas.microsoft.com/office/drawing/2014/main" id="{6D5B8450-94E6-3C5C-8DAC-27D7726EA39B}"/>
              </a:ext>
            </a:extLst>
          </p:cNvPr>
          <p:cNvSpPr txBox="1"/>
          <p:nvPr/>
        </p:nvSpPr>
        <p:spPr>
          <a:xfrm>
            <a:off x="1019175" y="2104162"/>
            <a:ext cx="4705350" cy="2862322"/>
          </a:xfrm>
          <a:prstGeom prst="rect">
            <a:avLst/>
          </a:prstGeom>
          <a:noFill/>
        </p:spPr>
        <p:txBody>
          <a:bodyPr wrap="square">
            <a:spAutoFit/>
          </a:bodyPr>
          <a:lstStyle/>
          <a:p>
            <a:r>
              <a:rPr lang="en-US" b="1" dirty="0">
                <a:latin typeface="+mj-lt"/>
              </a:rPr>
              <a:t>BIRCH</a:t>
            </a:r>
            <a:r>
              <a:rPr lang="en-US" dirty="0">
                <a:latin typeface="+mj-lt"/>
              </a:rPr>
              <a:t> is a hierarchical clustering algorithm designed to handle </a:t>
            </a:r>
            <a:r>
              <a:rPr lang="en-US" b="1" dirty="0">
                <a:latin typeface="+mj-lt"/>
              </a:rPr>
              <a:t>large datasets</a:t>
            </a:r>
            <a:r>
              <a:rPr lang="en-US" dirty="0">
                <a:latin typeface="+mj-lt"/>
              </a:rPr>
              <a:t> efficiently by combining the </a:t>
            </a:r>
            <a:r>
              <a:rPr lang="en-US" b="1" dirty="0">
                <a:latin typeface="+mj-lt"/>
              </a:rPr>
              <a:t>advantages of both hierarchical clustering</a:t>
            </a:r>
            <a:r>
              <a:rPr lang="en-US" dirty="0">
                <a:latin typeface="+mj-lt"/>
              </a:rPr>
              <a:t> and </a:t>
            </a:r>
            <a:r>
              <a:rPr lang="en-US" b="1" dirty="0">
                <a:latin typeface="+mj-lt"/>
              </a:rPr>
              <a:t>K-means</a:t>
            </a:r>
            <a:r>
              <a:rPr lang="en-US" dirty="0">
                <a:latin typeface="+mj-lt"/>
              </a:rPr>
              <a:t>. It is especially effective when dealing with datasets that cannot be processed by traditional clustering algorithms (like </a:t>
            </a:r>
            <a:r>
              <a:rPr lang="en-US" b="1" dirty="0">
                <a:latin typeface="+mj-lt"/>
              </a:rPr>
              <a:t>K-means</a:t>
            </a:r>
            <a:r>
              <a:rPr lang="en-US" dirty="0">
                <a:latin typeface="+mj-lt"/>
              </a:rPr>
              <a:t>) due to their high computational cost.</a:t>
            </a:r>
            <a:endParaRPr lang="en-IN" dirty="0">
              <a:latin typeface="+mj-lt"/>
            </a:endParaRPr>
          </a:p>
        </p:txBody>
      </p:sp>
      <p:pic>
        <p:nvPicPr>
          <p:cNvPr id="6" name="Picture 5">
            <a:extLst>
              <a:ext uri="{FF2B5EF4-FFF2-40B4-BE49-F238E27FC236}">
                <a16:creationId xmlns:a16="http://schemas.microsoft.com/office/drawing/2014/main" id="{D1860303-92C9-7CDA-AD1E-E0DA67BFEA03}"/>
              </a:ext>
            </a:extLst>
          </p:cNvPr>
          <p:cNvPicPr>
            <a:picLocks noChangeAspect="1"/>
          </p:cNvPicPr>
          <p:nvPr/>
        </p:nvPicPr>
        <p:blipFill>
          <a:blip r:embed="rId2"/>
          <a:stretch>
            <a:fillRect/>
          </a:stretch>
        </p:blipFill>
        <p:spPr>
          <a:xfrm>
            <a:off x="6126480" y="2104163"/>
            <a:ext cx="5465445" cy="3877538"/>
          </a:xfrm>
          <a:prstGeom prst="rect">
            <a:avLst/>
          </a:prstGeom>
        </p:spPr>
      </p:pic>
    </p:spTree>
    <p:extLst>
      <p:ext uri="{BB962C8B-B14F-4D97-AF65-F5344CB8AC3E}">
        <p14:creationId xmlns:p14="http://schemas.microsoft.com/office/powerpoint/2010/main" val="3387916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88358-4CEB-622D-5C1F-9F0FDC7D0754}"/>
              </a:ext>
            </a:extLst>
          </p:cNvPr>
          <p:cNvSpPr>
            <a:spLocks noGrp="1"/>
          </p:cNvSpPr>
          <p:nvPr>
            <p:ph type="title"/>
          </p:nvPr>
        </p:nvSpPr>
        <p:spPr/>
        <p:txBody>
          <a:bodyPr>
            <a:normAutofit/>
          </a:bodyPr>
          <a:lstStyle/>
          <a:p>
            <a:r>
              <a:rPr lang="en-US" sz="4400" dirty="0"/>
              <a:t>Clustering</a:t>
            </a:r>
            <a:endParaRPr lang="en-IN" sz="4400" dirty="0"/>
          </a:p>
        </p:txBody>
      </p:sp>
      <p:sp>
        <p:nvSpPr>
          <p:cNvPr id="3" name="TextBox 2">
            <a:extLst>
              <a:ext uri="{FF2B5EF4-FFF2-40B4-BE49-F238E27FC236}">
                <a16:creationId xmlns:a16="http://schemas.microsoft.com/office/drawing/2014/main" id="{DBF48832-F953-9900-584D-C25859721B39}"/>
              </a:ext>
            </a:extLst>
          </p:cNvPr>
          <p:cNvSpPr txBox="1"/>
          <p:nvPr/>
        </p:nvSpPr>
        <p:spPr>
          <a:xfrm>
            <a:off x="1097280" y="2352675"/>
            <a:ext cx="10058400" cy="923330"/>
          </a:xfrm>
          <a:prstGeom prst="rect">
            <a:avLst/>
          </a:prstGeom>
          <a:noFill/>
        </p:spPr>
        <p:txBody>
          <a:bodyPr wrap="square" rtlCol="0">
            <a:spAutoFit/>
          </a:bodyPr>
          <a:lstStyle/>
          <a:p>
            <a:r>
              <a:rPr lang="en-US" dirty="0">
                <a:latin typeface="+mj-lt"/>
              </a:rPr>
              <a:t>Clustering is an unsupervised machine learning technique used to group similar data points into clusters or "groups,“ where data points within each group are more similar to each other than to those in other groups. </a:t>
            </a:r>
            <a:endParaRPr lang="en-IN" dirty="0">
              <a:latin typeface="+mj-lt"/>
            </a:endParaRPr>
          </a:p>
        </p:txBody>
      </p:sp>
    </p:spTree>
    <p:extLst>
      <p:ext uri="{BB962C8B-B14F-4D97-AF65-F5344CB8AC3E}">
        <p14:creationId xmlns:p14="http://schemas.microsoft.com/office/powerpoint/2010/main" val="719710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79CD-692C-B576-DBA1-B33B9A079A1D}"/>
              </a:ext>
            </a:extLst>
          </p:cNvPr>
          <p:cNvSpPr>
            <a:spLocks noGrp="1"/>
          </p:cNvSpPr>
          <p:nvPr>
            <p:ph type="title"/>
          </p:nvPr>
        </p:nvSpPr>
        <p:spPr/>
        <p:txBody>
          <a:bodyPr>
            <a:normAutofit/>
          </a:bodyPr>
          <a:lstStyle/>
          <a:p>
            <a:r>
              <a:rPr lang="en-IN" sz="4400" dirty="0"/>
              <a:t>K-Means Clustering</a:t>
            </a:r>
          </a:p>
        </p:txBody>
      </p:sp>
      <p:sp>
        <p:nvSpPr>
          <p:cNvPr id="4" name="TextBox 3">
            <a:extLst>
              <a:ext uri="{FF2B5EF4-FFF2-40B4-BE49-F238E27FC236}">
                <a16:creationId xmlns:a16="http://schemas.microsoft.com/office/drawing/2014/main" id="{64DEB745-6B6C-EE26-6639-14FEEEFD0376}"/>
              </a:ext>
            </a:extLst>
          </p:cNvPr>
          <p:cNvSpPr txBox="1"/>
          <p:nvPr/>
        </p:nvSpPr>
        <p:spPr>
          <a:xfrm>
            <a:off x="1097280" y="2237512"/>
            <a:ext cx="4598670" cy="2585323"/>
          </a:xfrm>
          <a:prstGeom prst="rect">
            <a:avLst/>
          </a:prstGeom>
          <a:noFill/>
        </p:spPr>
        <p:txBody>
          <a:bodyPr wrap="square">
            <a:spAutoFit/>
          </a:bodyPr>
          <a:lstStyle/>
          <a:p>
            <a:r>
              <a:rPr lang="en-US" b="1" dirty="0">
                <a:latin typeface="+mj-lt"/>
              </a:rPr>
              <a:t>K-Means</a:t>
            </a:r>
            <a:r>
              <a:rPr lang="en-US" dirty="0">
                <a:latin typeface="+mj-lt"/>
              </a:rPr>
              <a:t> is one of the most popular and widely used clustering algorithms in machine learning. It is an </a:t>
            </a:r>
            <a:r>
              <a:rPr lang="en-US" b="1" dirty="0">
                <a:latin typeface="+mj-lt"/>
              </a:rPr>
              <a:t>unsupervised learning</a:t>
            </a:r>
            <a:r>
              <a:rPr lang="en-US" dirty="0">
                <a:latin typeface="+mj-lt"/>
              </a:rPr>
              <a:t> algorithm that partitions data into </a:t>
            </a:r>
            <a:r>
              <a:rPr lang="en-US" b="1" dirty="0">
                <a:latin typeface="+mj-lt"/>
              </a:rPr>
              <a:t>K</a:t>
            </a:r>
            <a:r>
              <a:rPr lang="en-US" dirty="0">
                <a:latin typeface="+mj-lt"/>
              </a:rPr>
              <a:t> clusters based on feature similarity. The goal is to minimize the variance (or within-cluster sum of squares) by grouping similar data points together.</a:t>
            </a:r>
            <a:endParaRPr lang="en-IN" dirty="0">
              <a:latin typeface="+mj-lt"/>
            </a:endParaRPr>
          </a:p>
        </p:txBody>
      </p:sp>
      <p:pic>
        <p:nvPicPr>
          <p:cNvPr id="6" name="Picture 5">
            <a:extLst>
              <a:ext uri="{FF2B5EF4-FFF2-40B4-BE49-F238E27FC236}">
                <a16:creationId xmlns:a16="http://schemas.microsoft.com/office/drawing/2014/main" id="{85CBC3B4-5FC1-58F7-D9C8-A783807A00C4}"/>
              </a:ext>
            </a:extLst>
          </p:cNvPr>
          <p:cNvPicPr>
            <a:picLocks noChangeAspect="1"/>
          </p:cNvPicPr>
          <p:nvPr/>
        </p:nvPicPr>
        <p:blipFill>
          <a:blip r:embed="rId2"/>
          <a:stretch>
            <a:fillRect/>
          </a:stretch>
        </p:blipFill>
        <p:spPr>
          <a:xfrm>
            <a:off x="5569261" y="2237512"/>
            <a:ext cx="6336990" cy="3338914"/>
          </a:xfrm>
          <a:prstGeom prst="rect">
            <a:avLst/>
          </a:prstGeom>
        </p:spPr>
      </p:pic>
    </p:spTree>
    <p:extLst>
      <p:ext uri="{BB962C8B-B14F-4D97-AF65-F5344CB8AC3E}">
        <p14:creationId xmlns:p14="http://schemas.microsoft.com/office/powerpoint/2010/main" val="2378660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1F54BC1-1195-E47D-DF76-D22383C794E7}"/>
              </a:ext>
            </a:extLst>
          </p:cNvPr>
          <p:cNvSpPr txBox="1"/>
          <p:nvPr/>
        </p:nvSpPr>
        <p:spPr>
          <a:xfrm>
            <a:off x="371475" y="310634"/>
            <a:ext cx="6096000" cy="369332"/>
          </a:xfrm>
          <a:prstGeom prst="rect">
            <a:avLst/>
          </a:prstGeom>
          <a:noFill/>
        </p:spPr>
        <p:txBody>
          <a:bodyPr wrap="square">
            <a:spAutoFit/>
          </a:bodyPr>
          <a:lstStyle/>
          <a:p>
            <a:r>
              <a:rPr lang="en-IN" b="1" u="sng" dirty="0">
                <a:latin typeface="+mj-lt"/>
              </a:rPr>
              <a:t>Advantages of K-means Clustering:</a:t>
            </a:r>
          </a:p>
        </p:txBody>
      </p:sp>
      <p:sp>
        <p:nvSpPr>
          <p:cNvPr id="11" name="TextBox 10">
            <a:extLst>
              <a:ext uri="{FF2B5EF4-FFF2-40B4-BE49-F238E27FC236}">
                <a16:creationId xmlns:a16="http://schemas.microsoft.com/office/drawing/2014/main" id="{4B411A6F-1E5D-A339-3B5D-8D7464F8B18D}"/>
              </a:ext>
            </a:extLst>
          </p:cNvPr>
          <p:cNvSpPr txBox="1"/>
          <p:nvPr/>
        </p:nvSpPr>
        <p:spPr>
          <a:xfrm>
            <a:off x="447675" y="832188"/>
            <a:ext cx="10820400" cy="3139321"/>
          </a:xfrm>
          <a:prstGeom prst="rect">
            <a:avLst/>
          </a:prstGeom>
          <a:noFill/>
        </p:spPr>
        <p:txBody>
          <a:bodyPr wrap="square">
            <a:spAutoFit/>
          </a:bodyPr>
          <a:lstStyle/>
          <a:p>
            <a:pPr marL="285750" indent="-285750">
              <a:buFont typeface="Wingdings" panose="05000000000000000000" pitchFamily="2" charset="2"/>
              <a:buChar char="v"/>
            </a:pPr>
            <a:r>
              <a:rPr lang="en-US" dirty="0"/>
              <a:t>Simple and Easy to Understand:</a:t>
            </a:r>
          </a:p>
          <a:p>
            <a:pPr marL="285750" indent="-285750">
              <a:buFont typeface="Wingdings" panose="05000000000000000000" pitchFamily="2" charset="2"/>
              <a:buChar char="v"/>
            </a:pPr>
            <a:r>
              <a:rPr lang="en-US" dirty="0"/>
              <a:t>Intuitive algorithm: K-means is relatively easy to understand and implement. The concept of centroids (cluster centers) and assigning points to the nearest cluster is straightforward.</a:t>
            </a:r>
          </a:p>
          <a:p>
            <a:pPr marL="285750" indent="-285750">
              <a:buFont typeface="Wingdings" panose="05000000000000000000" pitchFamily="2" charset="2"/>
              <a:buChar char="v"/>
            </a:pPr>
            <a:r>
              <a:rPr lang="en-US" dirty="0"/>
              <a:t>Scalability: K-means can handle large datasets efficiently. Its time complexity is 𝑂(𝑛⋅𝑘⋅𝑡) O(</a:t>
            </a:r>
            <a:r>
              <a:rPr lang="en-US" dirty="0" err="1"/>
              <a:t>n⋅k⋅t</a:t>
            </a:r>
            <a:r>
              <a:rPr lang="en-US" dirty="0"/>
              <a:t>), </a:t>
            </a:r>
          </a:p>
          <a:p>
            <a:r>
              <a:rPr lang="en-US" dirty="0"/>
              <a:t>where:</a:t>
            </a:r>
          </a:p>
          <a:p>
            <a:r>
              <a:rPr lang="en-US" dirty="0"/>
              <a:t>n is the number of points,</a:t>
            </a:r>
          </a:p>
          <a:p>
            <a:r>
              <a:rPr lang="en-US" dirty="0"/>
              <a:t>k is the number of clusters,</a:t>
            </a:r>
          </a:p>
          <a:p>
            <a:r>
              <a:rPr lang="en-US" dirty="0"/>
              <a:t>t is the number of iterations. </a:t>
            </a:r>
          </a:p>
          <a:p>
            <a:endParaRPr lang="en-US" dirty="0"/>
          </a:p>
          <a:p>
            <a:r>
              <a:rPr lang="en-US" dirty="0"/>
              <a:t>For large values of k and t, the algorithm may take time, but it’s generally fast enough for medium-sized datasets.</a:t>
            </a:r>
            <a:endParaRPr lang="en-IN" dirty="0"/>
          </a:p>
        </p:txBody>
      </p:sp>
      <p:sp>
        <p:nvSpPr>
          <p:cNvPr id="13" name="TextBox 12">
            <a:extLst>
              <a:ext uri="{FF2B5EF4-FFF2-40B4-BE49-F238E27FC236}">
                <a16:creationId xmlns:a16="http://schemas.microsoft.com/office/drawing/2014/main" id="{F6E7DBA3-93F7-86A7-EA76-FC6FFA279A30}"/>
              </a:ext>
            </a:extLst>
          </p:cNvPr>
          <p:cNvSpPr txBox="1"/>
          <p:nvPr/>
        </p:nvSpPr>
        <p:spPr>
          <a:xfrm>
            <a:off x="371475" y="4227278"/>
            <a:ext cx="6096000" cy="369332"/>
          </a:xfrm>
          <a:prstGeom prst="rect">
            <a:avLst/>
          </a:prstGeom>
          <a:noFill/>
        </p:spPr>
        <p:txBody>
          <a:bodyPr wrap="square">
            <a:spAutoFit/>
          </a:bodyPr>
          <a:lstStyle/>
          <a:p>
            <a:r>
              <a:rPr lang="en-IN" b="1" u="sng" dirty="0">
                <a:latin typeface="+mj-lt"/>
              </a:rPr>
              <a:t>Disadvantages of K-means Clustering:</a:t>
            </a:r>
          </a:p>
        </p:txBody>
      </p:sp>
      <p:sp>
        <p:nvSpPr>
          <p:cNvPr id="15" name="TextBox 14">
            <a:extLst>
              <a:ext uri="{FF2B5EF4-FFF2-40B4-BE49-F238E27FC236}">
                <a16:creationId xmlns:a16="http://schemas.microsoft.com/office/drawing/2014/main" id="{1EA2A70F-8ED7-9D93-0DFB-D7E5736B3A07}"/>
              </a:ext>
            </a:extLst>
          </p:cNvPr>
          <p:cNvSpPr txBox="1"/>
          <p:nvPr/>
        </p:nvSpPr>
        <p:spPr>
          <a:xfrm>
            <a:off x="447675" y="4852380"/>
            <a:ext cx="6096000" cy="369332"/>
          </a:xfrm>
          <a:prstGeom prst="rect">
            <a:avLst/>
          </a:prstGeom>
          <a:noFill/>
        </p:spPr>
        <p:txBody>
          <a:bodyPr wrap="square">
            <a:spAutoFit/>
          </a:bodyPr>
          <a:lstStyle/>
          <a:p>
            <a:r>
              <a:rPr lang="en-US" dirty="0"/>
              <a:t>Requires Predefined Number of Clusters (k)</a:t>
            </a:r>
            <a:endParaRPr lang="en-IN" dirty="0"/>
          </a:p>
        </p:txBody>
      </p:sp>
    </p:spTree>
    <p:extLst>
      <p:ext uri="{BB962C8B-B14F-4D97-AF65-F5344CB8AC3E}">
        <p14:creationId xmlns:p14="http://schemas.microsoft.com/office/powerpoint/2010/main" val="1975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BCB2-A0DA-3439-C85D-735D246B83B5}"/>
              </a:ext>
            </a:extLst>
          </p:cNvPr>
          <p:cNvSpPr>
            <a:spLocks noGrp="1"/>
          </p:cNvSpPr>
          <p:nvPr>
            <p:ph type="title"/>
          </p:nvPr>
        </p:nvSpPr>
        <p:spPr/>
        <p:txBody>
          <a:bodyPr>
            <a:normAutofit/>
          </a:bodyPr>
          <a:lstStyle/>
          <a:p>
            <a:r>
              <a:rPr lang="en-US" sz="4400" dirty="0"/>
              <a:t>Affinity Propagation Clustering</a:t>
            </a:r>
            <a:endParaRPr lang="en-IN" sz="4400" dirty="0"/>
          </a:p>
        </p:txBody>
      </p:sp>
      <p:pic>
        <p:nvPicPr>
          <p:cNvPr id="10" name="Picture 9">
            <a:extLst>
              <a:ext uri="{FF2B5EF4-FFF2-40B4-BE49-F238E27FC236}">
                <a16:creationId xmlns:a16="http://schemas.microsoft.com/office/drawing/2014/main" id="{5596CDD5-4BA8-03DD-4341-0D5A1591A040}"/>
              </a:ext>
            </a:extLst>
          </p:cNvPr>
          <p:cNvPicPr>
            <a:picLocks noChangeAspect="1"/>
          </p:cNvPicPr>
          <p:nvPr/>
        </p:nvPicPr>
        <p:blipFill>
          <a:blip r:embed="rId2"/>
          <a:stretch>
            <a:fillRect/>
          </a:stretch>
        </p:blipFill>
        <p:spPr>
          <a:xfrm>
            <a:off x="6486178" y="2105710"/>
            <a:ext cx="4972744" cy="3124636"/>
          </a:xfrm>
          <a:prstGeom prst="rect">
            <a:avLst/>
          </a:prstGeom>
        </p:spPr>
      </p:pic>
      <p:sp>
        <p:nvSpPr>
          <p:cNvPr id="14" name="TextBox 13">
            <a:extLst>
              <a:ext uri="{FF2B5EF4-FFF2-40B4-BE49-F238E27FC236}">
                <a16:creationId xmlns:a16="http://schemas.microsoft.com/office/drawing/2014/main" id="{0D1AC798-CE8D-6D6E-A3E6-E4662FB519A9}"/>
              </a:ext>
            </a:extLst>
          </p:cNvPr>
          <p:cNvSpPr txBox="1"/>
          <p:nvPr/>
        </p:nvSpPr>
        <p:spPr>
          <a:xfrm>
            <a:off x="819150" y="2203788"/>
            <a:ext cx="5457825" cy="3139321"/>
          </a:xfrm>
          <a:prstGeom prst="rect">
            <a:avLst/>
          </a:prstGeom>
          <a:noFill/>
        </p:spPr>
        <p:txBody>
          <a:bodyPr wrap="square">
            <a:spAutoFit/>
          </a:bodyPr>
          <a:lstStyle/>
          <a:p>
            <a:pPr marL="285750" indent="-285750">
              <a:buFont typeface="Wingdings" panose="05000000000000000000" pitchFamily="2" charset="2"/>
              <a:buChar char="v"/>
            </a:pPr>
            <a:r>
              <a:rPr lang="en-US" dirty="0">
                <a:latin typeface="+mj-lt"/>
              </a:rPr>
              <a:t>Affinity Propagation creates clusters by sending messages between pairs of samples until convergence.</a:t>
            </a:r>
          </a:p>
          <a:p>
            <a:pPr marL="285750" indent="-285750">
              <a:buFont typeface="Wingdings" panose="05000000000000000000" pitchFamily="2" charset="2"/>
              <a:buChar char="v"/>
            </a:pPr>
            <a:r>
              <a:rPr lang="en-US" dirty="0">
                <a:latin typeface="+mj-lt"/>
              </a:rPr>
              <a:t>A dataset is then described using a small number of exemplars, which are identified as those most representative of other samples.</a:t>
            </a:r>
          </a:p>
          <a:p>
            <a:pPr marL="285750" indent="-285750">
              <a:buFont typeface="Wingdings" panose="05000000000000000000" pitchFamily="2" charset="2"/>
              <a:buChar char="v"/>
            </a:pPr>
            <a:r>
              <a:rPr lang="en-US" dirty="0">
                <a:latin typeface="+mj-lt"/>
              </a:rPr>
              <a:t>The messages sent between pairs represent the suitability for one sample to be the exemplar of the other, which is updated in response to the values from other pairs.</a:t>
            </a:r>
            <a:endParaRPr lang="en-IN" dirty="0">
              <a:latin typeface="+mj-lt"/>
            </a:endParaRPr>
          </a:p>
        </p:txBody>
      </p:sp>
    </p:spTree>
    <p:extLst>
      <p:ext uri="{BB962C8B-B14F-4D97-AF65-F5344CB8AC3E}">
        <p14:creationId xmlns:p14="http://schemas.microsoft.com/office/powerpoint/2010/main" val="27480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E3286C0-940F-6C09-6C2A-187DF04F8BB6}"/>
              </a:ext>
            </a:extLst>
          </p:cNvPr>
          <p:cNvSpPr txBox="1"/>
          <p:nvPr/>
        </p:nvSpPr>
        <p:spPr>
          <a:xfrm>
            <a:off x="340658" y="503961"/>
            <a:ext cx="11654117" cy="6463308"/>
          </a:xfrm>
          <a:prstGeom prst="rect">
            <a:avLst/>
          </a:prstGeom>
          <a:noFill/>
        </p:spPr>
        <p:txBody>
          <a:bodyPr wrap="square">
            <a:spAutoFit/>
          </a:bodyPr>
          <a:lstStyle/>
          <a:p>
            <a:pPr marL="285750" indent="-285750">
              <a:buFont typeface="Wingdings" panose="05000000000000000000" pitchFamily="2" charset="2"/>
              <a:buChar char="v"/>
            </a:pPr>
            <a:r>
              <a:rPr lang="en-US" dirty="0">
                <a:latin typeface="+mj-lt"/>
              </a:rPr>
              <a:t>Affinity Propagation works based on similarities between data points</a:t>
            </a:r>
          </a:p>
          <a:p>
            <a:pPr marL="285750" indent="-285750">
              <a:buFont typeface="Wingdings" panose="05000000000000000000" pitchFamily="2" charset="2"/>
              <a:buChar char="v"/>
            </a:pPr>
            <a:r>
              <a:rPr lang="en-US" dirty="0">
                <a:latin typeface="+mj-lt"/>
              </a:rPr>
              <a:t>In Affinity Propagation there are two kinds of message exchanged between data points, they are Responsibility and Availability</a:t>
            </a:r>
          </a:p>
          <a:p>
            <a:pPr marL="285750" indent="-285750">
              <a:buFont typeface="Wingdings" panose="05000000000000000000" pitchFamily="2" charset="2"/>
              <a:buChar char="v"/>
            </a:pPr>
            <a:r>
              <a:rPr lang="en-US" dirty="0">
                <a:latin typeface="+mj-lt"/>
              </a:rPr>
              <a:t>Considers all data points as potential cluster center</a:t>
            </a:r>
          </a:p>
          <a:p>
            <a:pPr marL="285750" indent="-285750">
              <a:buFont typeface="Wingdings" panose="05000000000000000000" pitchFamily="2" charset="2"/>
              <a:buChar char="v"/>
            </a:pPr>
            <a:r>
              <a:rPr lang="en-US" dirty="0">
                <a:latin typeface="+mj-lt"/>
              </a:rPr>
              <a:t>Identifies a set of cluster center that represents the dataset</a:t>
            </a:r>
          </a:p>
          <a:p>
            <a:pPr marL="285750" indent="-285750">
              <a:buFont typeface="Wingdings" panose="05000000000000000000" pitchFamily="2" charset="2"/>
              <a:buChar char="v"/>
            </a:pPr>
            <a:r>
              <a:rPr lang="en-US" dirty="0">
                <a:latin typeface="+mj-lt"/>
              </a:rPr>
              <a:t>Takes as input a collection of similarities matrix </a:t>
            </a:r>
          </a:p>
          <a:p>
            <a:pPr marL="285750" indent="-285750">
              <a:buFont typeface="Wingdings" panose="05000000000000000000" pitchFamily="2" charset="2"/>
              <a:buChar char="v"/>
            </a:pPr>
            <a:r>
              <a:rPr lang="en-US" dirty="0">
                <a:latin typeface="+mj-lt"/>
              </a:rPr>
              <a:t>Deterministic which is its clustering results do not depend on initialization</a:t>
            </a:r>
          </a:p>
          <a:p>
            <a:endParaRPr lang="en-IN" dirty="0">
              <a:latin typeface="+mj-lt"/>
            </a:endParaRPr>
          </a:p>
          <a:p>
            <a:r>
              <a:rPr lang="en-US" b="1" dirty="0">
                <a:latin typeface="+mj-lt"/>
              </a:rPr>
              <a:t>Advantage:</a:t>
            </a:r>
          </a:p>
          <a:p>
            <a:pPr marL="285750" indent="-285750">
              <a:buFont typeface="Wingdings" panose="05000000000000000000" pitchFamily="2" charset="2"/>
              <a:buChar char="v"/>
            </a:pPr>
            <a:r>
              <a:rPr lang="en-US" dirty="0">
                <a:latin typeface="+mj-lt"/>
              </a:rPr>
              <a:t>Has better performance and lower clustering error</a:t>
            </a:r>
          </a:p>
          <a:p>
            <a:pPr marL="285750" indent="-285750">
              <a:buFont typeface="Wingdings" panose="05000000000000000000" pitchFamily="2" charset="2"/>
              <a:buChar char="v"/>
            </a:pPr>
            <a:endParaRPr lang="en-US" dirty="0">
              <a:latin typeface="+mj-lt"/>
            </a:endParaRPr>
          </a:p>
          <a:p>
            <a:r>
              <a:rPr lang="en-US" b="1" dirty="0">
                <a:latin typeface="+mj-lt"/>
              </a:rPr>
              <a:t>Disadvantage:</a:t>
            </a:r>
          </a:p>
          <a:p>
            <a:pPr marL="285750" indent="-285750">
              <a:buFont typeface="Wingdings" panose="05000000000000000000" pitchFamily="2" charset="2"/>
              <a:buChar char="v"/>
            </a:pPr>
            <a:r>
              <a:rPr lang="en-US" dirty="0">
                <a:latin typeface="+mj-lt"/>
              </a:rPr>
              <a:t>It is quite slow and memory-heavy, making it difficult to scale to larger datasets. We do not have any direct control on the number of clusters but in some applications, we need a specific number of clusters.</a:t>
            </a:r>
          </a:p>
          <a:p>
            <a:endParaRPr lang="en-US" dirty="0">
              <a:latin typeface="+mj-lt"/>
            </a:endParaRPr>
          </a:p>
          <a:p>
            <a:endParaRPr lang="en-US" dirty="0">
              <a:latin typeface="+mj-lt"/>
            </a:endParaRPr>
          </a:p>
          <a:p>
            <a:pPr marL="285750" indent="-285750">
              <a:buFont typeface="Wingdings" panose="05000000000000000000" pitchFamily="2" charset="2"/>
              <a:buChar char="v"/>
            </a:pPr>
            <a:endParaRPr lang="en-US" dirty="0">
              <a:latin typeface="+mj-lt"/>
            </a:endParaRPr>
          </a:p>
          <a:p>
            <a:pPr marL="285750" indent="-285750">
              <a:buFont typeface="Wingdings" panose="05000000000000000000" pitchFamily="2" charset="2"/>
              <a:buChar char="v"/>
            </a:pPr>
            <a:endParaRPr lang="en-US" dirty="0">
              <a:latin typeface="+mj-lt"/>
            </a:endParaRPr>
          </a:p>
          <a:p>
            <a:pPr marL="285750" indent="-285750">
              <a:buFont typeface="Wingdings" panose="05000000000000000000" pitchFamily="2" charset="2"/>
              <a:buChar char="v"/>
            </a:pPr>
            <a:endParaRPr lang="en-US" dirty="0">
              <a:latin typeface="+mj-lt"/>
            </a:endParaRPr>
          </a:p>
          <a:p>
            <a:pPr marL="285750" indent="-285750">
              <a:buFont typeface="Wingdings" panose="05000000000000000000" pitchFamily="2" charset="2"/>
              <a:buChar char="v"/>
            </a:pPr>
            <a:endParaRPr lang="en-US" dirty="0">
              <a:latin typeface="+mj-lt"/>
            </a:endParaRPr>
          </a:p>
          <a:p>
            <a:pPr marL="285750" indent="-285750">
              <a:buFont typeface="Wingdings" panose="05000000000000000000" pitchFamily="2" charset="2"/>
              <a:buChar char="v"/>
            </a:pPr>
            <a:endParaRPr lang="en-US" dirty="0">
              <a:latin typeface="+mj-lt"/>
            </a:endParaRPr>
          </a:p>
          <a:p>
            <a:endParaRPr lang="en-US" dirty="0">
              <a:latin typeface="+mj-lt"/>
            </a:endParaRPr>
          </a:p>
        </p:txBody>
      </p:sp>
    </p:spTree>
    <p:extLst>
      <p:ext uri="{BB962C8B-B14F-4D97-AF65-F5344CB8AC3E}">
        <p14:creationId xmlns:p14="http://schemas.microsoft.com/office/powerpoint/2010/main" val="3731723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C871F3-52D6-9D8A-155B-A703E39D9581}"/>
              </a:ext>
            </a:extLst>
          </p:cNvPr>
          <p:cNvPicPr>
            <a:picLocks noChangeAspect="1"/>
          </p:cNvPicPr>
          <p:nvPr/>
        </p:nvPicPr>
        <p:blipFill>
          <a:blip r:embed="rId2"/>
          <a:stretch>
            <a:fillRect/>
          </a:stretch>
        </p:blipFill>
        <p:spPr>
          <a:xfrm>
            <a:off x="689808" y="618733"/>
            <a:ext cx="10812384" cy="5620534"/>
          </a:xfrm>
          <a:prstGeom prst="rect">
            <a:avLst/>
          </a:prstGeom>
        </p:spPr>
      </p:pic>
    </p:spTree>
    <p:extLst>
      <p:ext uri="{BB962C8B-B14F-4D97-AF65-F5344CB8AC3E}">
        <p14:creationId xmlns:p14="http://schemas.microsoft.com/office/powerpoint/2010/main" val="63638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420D-D130-90F3-F681-1215E361332B}"/>
              </a:ext>
            </a:extLst>
          </p:cNvPr>
          <p:cNvSpPr>
            <a:spLocks noGrp="1"/>
          </p:cNvSpPr>
          <p:nvPr>
            <p:ph type="title"/>
          </p:nvPr>
        </p:nvSpPr>
        <p:spPr/>
        <p:txBody>
          <a:bodyPr>
            <a:normAutofit/>
          </a:bodyPr>
          <a:lstStyle/>
          <a:p>
            <a:r>
              <a:rPr lang="en-US" sz="4400" dirty="0"/>
              <a:t>Mean Shift Clustering</a:t>
            </a:r>
            <a:endParaRPr lang="en-IN" sz="4400" dirty="0"/>
          </a:p>
        </p:txBody>
      </p:sp>
      <p:sp>
        <p:nvSpPr>
          <p:cNvPr id="4" name="TextBox 3">
            <a:extLst>
              <a:ext uri="{FF2B5EF4-FFF2-40B4-BE49-F238E27FC236}">
                <a16:creationId xmlns:a16="http://schemas.microsoft.com/office/drawing/2014/main" id="{40EBEFA8-8A00-0863-6175-AF7AA97A32BA}"/>
              </a:ext>
            </a:extLst>
          </p:cNvPr>
          <p:cNvSpPr txBox="1"/>
          <p:nvPr/>
        </p:nvSpPr>
        <p:spPr>
          <a:xfrm>
            <a:off x="1097280" y="2218462"/>
            <a:ext cx="4570095" cy="3416320"/>
          </a:xfrm>
          <a:prstGeom prst="rect">
            <a:avLst/>
          </a:prstGeom>
          <a:noFill/>
        </p:spPr>
        <p:txBody>
          <a:bodyPr wrap="square">
            <a:spAutoFit/>
          </a:bodyPr>
          <a:lstStyle/>
          <a:p>
            <a:pPr marL="285750" indent="-285750">
              <a:buFont typeface="Wingdings" panose="05000000000000000000" pitchFamily="2" charset="2"/>
              <a:buChar char="v"/>
            </a:pPr>
            <a:r>
              <a:rPr lang="en-US" dirty="0">
                <a:latin typeface="+mj-lt"/>
              </a:rPr>
              <a:t>Mean-shift algorithm basically assigns the datapoints to the clusters iteratively by shifting points towards the highest density of datapoints i.e. cluster centroid.</a:t>
            </a:r>
          </a:p>
          <a:p>
            <a:pPr marL="285750" indent="-285750">
              <a:buFont typeface="Wingdings" panose="05000000000000000000" pitchFamily="2" charset="2"/>
              <a:buChar char="v"/>
            </a:pPr>
            <a:r>
              <a:rPr lang="en-US" dirty="0">
                <a:latin typeface="+mj-lt"/>
              </a:rPr>
              <a:t>The difference between K-Means algorithm and Mean-Shift is that later one does not need to specify the number of clusters in advance because the number of clusters will be determined by the algorithm w.r.t data</a:t>
            </a:r>
            <a:endParaRPr lang="en-IN" dirty="0">
              <a:latin typeface="+mj-lt"/>
            </a:endParaRPr>
          </a:p>
        </p:txBody>
      </p:sp>
      <p:pic>
        <p:nvPicPr>
          <p:cNvPr id="6" name="Picture 5">
            <a:extLst>
              <a:ext uri="{FF2B5EF4-FFF2-40B4-BE49-F238E27FC236}">
                <a16:creationId xmlns:a16="http://schemas.microsoft.com/office/drawing/2014/main" id="{279DD840-16E3-157C-442E-856D0531ED62}"/>
              </a:ext>
            </a:extLst>
          </p:cNvPr>
          <p:cNvPicPr>
            <a:picLocks noChangeAspect="1"/>
          </p:cNvPicPr>
          <p:nvPr/>
        </p:nvPicPr>
        <p:blipFill>
          <a:blip r:embed="rId2"/>
          <a:stretch>
            <a:fillRect/>
          </a:stretch>
        </p:blipFill>
        <p:spPr>
          <a:xfrm>
            <a:off x="5667375" y="2085975"/>
            <a:ext cx="5427345" cy="3781795"/>
          </a:xfrm>
          <a:prstGeom prst="rect">
            <a:avLst/>
          </a:prstGeom>
        </p:spPr>
      </p:pic>
    </p:spTree>
    <p:extLst>
      <p:ext uri="{BB962C8B-B14F-4D97-AF65-F5344CB8AC3E}">
        <p14:creationId xmlns:p14="http://schemas.microsoft.com/office/powerpoint/2010/main" val="3420706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FBBDB4-AFC6-DDA5-9D59-B93DEF82DCD1}"/>
              </a:ext>
            </a:extLst>
          </p:cNvPr>
          <p:cNvSpPr txBox="1"/>
          <p:nvPr/>
        </p:nvSpPr>
        <p:spPr>
          <a:xfrm>
            <a:off x="699247" y="713836"/>
            <a:ext cx="6096000" cy="369332"/>
          </a:xfrm>
          <a:prstGeom prst="rect">
            <a:avLst/>
          </a:prstGeom>
          <a:noFill/>
        </p:spPr>
        <p:txBody>
          <a:bodyPr wrap="square">
            <a:spAutoFit/>
          </a:bodyPr>
          <a:lstStyle/>
          <a:p>
            <a:r>
              <a:rPr lang="en-IN" b="1" u="sng" dirty="0">
                <a:latin typeface="+mj-lt"/>
              </a:rPr>
              <a:t>Working of Mean-Shift Algorithm</a:t>
            </a:r>
          </a:p>
        </p:txBody>
      </p:sp>
      <p:sp>
        <p:nvSpPr>
          <p:cNvPr id="6" name="TextBox 5">
            <a:extLst>
              <a:ext uri="{FF2B5EF4-FFF2-40B4-BE49-F238E27FC236}">
                <a16:creationId xmlns:a16="http://schemas.microsoft.com/office/drawing/2014/main" id="{C4675E68-2514-F2C9-22BD-F9119CFF2F5F}"/>
              </a:ext>
            </a:extLst>
          </p:cNvPr>
          <p:cNvSpPr txBox="1"/>
          <p:nvPr/>
        </p:nvSpPr>
        <p:spPr>
          <a:xfrm>
            <a:off x="699247" y="1224153"/>
            <a:ext cx="10085294" cy="646331"/>
          </a:xfrm>
          <a:prstGeom prst="rect">
            <a:avLst/>
          </a:prstGeom>
          <a:noFill/>
        </p:spPr>
        <p:txBody>
          <a:bodyPr wrap="square">
            <a:spAutoFit/>
          </a:bodyPr>
          <a:lstStyle/>
          <a:p>
            <a:r>
              <a:rPr lang="en-US" dirty="0">
                <a:latin typeface="+mj-lt"/>
              </a:rPr>
              <a:t>We can understand the working of Mean-Shift clustering algorithm with the help of following steps</a:t>
            </a:r>
            <a:endParaRPr lang="en-IN" dirty="0">
              <a:latin typeface="+mj-lt"/>
            </a:endParaRPr>
          </a:p>
        </p:txBody>
      </p:sp>
      <p:sp>
        <p:nvSpPr>
          <p:cNvPr id="8" name="TextBox 7">
            <a:extLst>
              <a:ext uri="{FF2B5EF4-FFF2-40B4-BE49-F238E27FC236}">
                <a16:creationId xmlns:a16="http://schemas.microsoft.com/office/drawing/2014/main" id="{65ACB1DF-3783-3105-FBCC-13B0724194F7}"/>
              </a:ext>
            </a:extLst>
          </p:cNvPr>
          <p:cNvSpPr txBox="1"/>
          <p:nvPr/>
        </p:nvSpPr>
        <p:spPr>
          <a:xfrm>
            <a:off x="699247" y="1875456"/>
            <a:ext cx="5396753" cy="3139321"/>
          </a:xfrm>
          <a:prstGeom prst="rect">
            <a:avLst/>
          </a:prstGeom>
          <a:noFill/>
        </p:spPr>
        <p:txBody>
          <a:bodyPr wrap="square">
            <a:spAutoFit/>
          </a:bodyPr>
          <a:lstStyle/>
          <a:p>
            <a:r>
              <a:rPr lang="en-US" b="1" dirty="0">
                <a:latin typeface="+mj-lt"/>
              </a:rPr>
              <a:t>Step 1</a:t>
            </a:r>
            <a:r>
              <a:rPr lang="en-US" dirty="0">
                <a:latin typeface="+mj-lt"/>
              </a:rPr>
              <a:t> − First, start with the data points assigned to a cluster of their own. </a:t>
            </a:r>
          </a:p>
          <a:p>
            <a:r>
              <a:rPr lang="en-US" b="1" dirty="0">
                <a:latin typeface="+mj-lt"/>
              </a:rPr>
              <a:t>Step 2</a:t>
            </a:r>
            <a:r>
              <a:rPr lang="en-US" dirty="0">
                <a:latin typeface="+mj-lt"/>
              </a:rPr>
              <a:t> − Next, this algorithm will compute the centroids. </a:t>
            </a:r>
          </a:p>
          <a:p>
            <a:r>
              <a:rPr lang="en-US" b="1" dirty="0">
                <a:latin typeface="+mj-lt"/>
              </a:rPr>
              <a:t>Step 3</a:t>
            </a:r>
            <a:r>
              <a:rPr lang="en-US" dirty="0">
                <a:latin typeface="+mj-lt"/>
              </a:rPr>
              <a:t> − In this step, location of new centroids will be updated. </a:t>
            </a:r>
          </a:p>
          <a:p>
            <a:r>
              <a:rPr lang="en-US" b="1" dirty="0">
                <a:latin typeface="+mj-lt"/>
              </a:rPr>
              <a:t>Step 4</a:t>
            </a:r>
            <a:r>
              <a:rPr lang="en-US" dirty="0">
                <a:latin typeface="+mj-lt"/>
              </a:rPr>
              <a:t> − Now, the process will be iterated and moved to the higher density region. </a:t>
            </a:r>
          </a:p>
          <a:p>
            <a:r>
              <a:rPr lang="en-US" b="1" dirty="0">
                <a:latin typeface="+mj-lt"/>
              </a:rPr>
              <a:t>Step 5</a:t>
            </a:r>
            <a:r>
              <a:rPr lang="en-US" dirty="0">
                <a:latin typeface="+mj-lt"/>
              </a:rPr>
              <a:t> − At last, it will be stopped once the centroids reach at position from where it cannot move further.</a:t>
            </a:r>
            <a:endParaRPr lang="en-IN" dirty="0">
              <a:latin typeface="+mj-lt"/>
            </a:endParaRPr>
          </a:p>
        </p:txBody>
      </p:sp>
      <p:pic>
        <p:nvPicPr>
          <p:cNvPr id="10" name="Picture 9">
            <a:extLst>
              <a:ext uri="{FF2B5EF4-FFF2-40B4-BE49-F238E27FC236}">
                <a16:creationId xmlns:a16="http://schemas.microsoft.com/office/drawing/2014/main" id="{ED8874C7-503C-C816-7174-64D2E846CD0B}"/>
              </a:ext>
            </a:extLst>
          </p:cNvPr>
          <p:cNvPicPr>
            <a:picLocks noChangeAspect="1"/>
          </p:cNvPicPr>
          <p:nvPr/>
        </p:nvPicPr>
        <p:blipFill>
          <a:blip r:embed="rId2"/>
          <a:stretch>
            <a:fillRect/>
          </a:stretch>
        </p:blipFill>
        <p:spPr>
          <a:xfrm>
            <a:off x="6482081" y="1875456"/>
            <a:ext cx="4652084" cy="3198568"/>
          </a:xfrm>
          <a:prstGeom prst="rect">
            <a:avLst/>
          </a:prstGeom>
        </p:spPr>
      </p:pic>
    </p:spTree>
    <p:extLst>
      <p:ext uri="{BB962C8B-B14F-4D97-AF65-F5344CB8AC3E}">
        <p14:creationId xmlns:p14="http://schemas.microsoft.com/office/powerpoint/2010/main" val="95263312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{36265A62-85F9-4D56-A5BB-96AE2BA1AF74}tf33845126_win32</Template>
  <TotalTime>135</TotalTime>
  <Words>1594</Words>
  <Application>Microsoft Office PowerPoint</Application>
  <PresentationFormat>Widescreen</PresentationFormat>
  <Paragraphs>101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Bookman Old Style</vt:lpstr>
      <vt:lpstr>Calibri</vt:lpstr>
      <vt:lpstr>Franklin Gothic Book</vt:lpstr>
      <vt:lpstr>Wingdings</vt:lpstr>
      <vt:lpstr>1_RetrospectVTI</vt:lpstr>
      <vt:lpstr>Machine Learning clustering</vt:lpstr>
      <vt:lpstr>Clustering</vt:lpstr>
      <vt:lpstr>K-Means Clustering</vt:lpstr>
      <vt:lpstr>PowerPoint Presentation</vt:lpstr>
      <vt:lpstr>Affinity Propagation Clustering</vt:lpstr>
      <vt:lpstr>PowerPoint Presentation</vt:lpstr>
      <vt:lpstr>PowerPoint Presentation</vt:lpstr>
      <vt:lpstr>Mean Shift Clustering</vt:lpstr>
      <vt:lpstr>PowerPoint Presentation</vt:lpstr>
      <vt:lpstr>PowerPoint Presentation</vt:lpstr>
      <vt:lpstr>Spectral Clustering</vt:lpstr>
      <vt:lpstr>Agglomerative Clustering</vt:lpstr>
      <vt:lpstr>DBSCAN</vt:lpstr>
      <vt:lpstr>DBSCAN algorithm can be abstracted in the following steps:</vt:lpstr>
      <vt:lpstr>PowerPoint Presentation</vt:lpstr>
      <vt:lpstr>HDBSCAN</vt:lpstr>
      <vt:lpstr>OPTICS</vt:lpstr>
      <vt:lpstr>Advantage and disadvantage of optics</vt:lpstr>
      <vt:lpstr>Birch Clustering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SENTHIL KUMAR T H</dc:creator>
  <cp:lastModifiedBy>SENTHIL KUMAR T H</cp:lastModifiedBy>
  <cp:revision>2</cp:revision>
  <dcterms:created xsi:type="dcterms:W3CDTF">2024-11-05T13:03:18Z</dcterms:created>
  <dcterms:modified xsi:type="dcterms:W3CDTF">2024-11-11T07:41:29Z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